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306" r:id="rId9"/>
    <p:sldId id="263" r:id="rId10"/>
    <p:sldId id="264" r:id="rId11"/>
    <p:sldId id="265" r:id="rId12"/>
    <p:sldId id="266" r:id="rId13"/>
    <p:sldId id="308" r:id="rId14"/>
    <p:sldId id="267" r:id="rId15"/>
    <p:sldId id="307" r:id="rId16"/>
    <p:sldId id="268" r:id="rId17"/>
    <p:sldId id="269" r:id="rId18"/>
    <p:sldId id="270" r:id="rId19"/>
    <p:sldId id="311" r:id="rId20"/>
    <p:sldId id="271" r:id="rId21"/>
    <p:sldId id="275" r:id="rId22"/>
    <p:sldId id="277" r:id="rId23"/>
    <p:sldId id="278" r:id="rId24"/>
    <p:sldId id="279" r:id="rId25"/>
    <p:sldId id="305" r:id="rId26"/>
    <p:sldId id="280" r:id="rId27"/>
    <p:sldId id="309" r:id="rId28"/>
    <p:sldId id="282" r:id="rId29"/>
    <p:sldId id="312" r:id="rId30"/>
    <p:sldId id="281" r:id="rId31"/>
    <p:sldId id="304" r:id="rId32"/>
    <p:sldId id="313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outlineViewPr>
    <p:cViewPr>
      <p:scale>
        <a:sx n="33" d="100"/>
        <a:sy n="33" d="100"/>
      </p:scale>
      <p:origin x="0" y="-159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3.png>
</file>

<file path=ppt/media/image4.wmf>
</file>

<file path=ppt/media/image5.wmf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2F7A9-2396-4C97-8AA9-43E87EBF739E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E72A6D-0207-40D8-8DA3-058EA3B2F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567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72A6D-0207-40D8-8DA3-058EA3B2F71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972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72A6D-0207-40D8-8DA3-058EA3B2F71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187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72A6D-0207-40D8-8DA3-058EA3B2F71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604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72A6D-0207-40D8-8DA3-058EA3B2F71E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835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72A6D-0207-40D8-8DA3-058EA3B2F71E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675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72A6D-0207-40D8-8DA3-058EA3B2F71E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3134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72A6D-0207-40D8-8DA3-058EA3B2F71E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535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390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548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352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1160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509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532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378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00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213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02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178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7844D-1D5F-4DBD-BE83-40986B983870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AE70B-B954-4D30-A563-93AB0A167B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66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notesSlide" Target="../notesSlides/notesSlide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8159C-2289-4BBC-BC80-69AABCFDDF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785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zh-CN" altLang="en-US" b="1" dirty="0">
                <a:solidFill>
                  <a:srgbClr val="40485B"/>
                </a:solidFill>
                <a:latin typeface="Times New Roman" panose="02020603050405020304" pitchFamily="18" charset="0"/>
              </a:rPr>
              <a:t>基于</a:t>
            </a:r>
            <a:r>
              <a:rPr lang="en-US" altLang="zh-CN" b="1" dirty="0">
                <a:solidFill>
                  <a:srgbClr val="40485B"/>
                </a:solidFill>
                <a:latin typeface="Times New Roman" panose="02020603050405020304" pitchFamily="18" charset="0"/>
              </a:rPr>
              <a:t>RISC-V</a:t>
            </a:r>
            <a:r>
              <a:rPr lang="zh-CN" altLang="en-US" b="1" dirty="0">
                <a:solidFill>
                  <a:srgbClr val="40485B"/>
                </a:solidFill>
                <a:latin typeface="Times New Roman" panose="02020603050405020304" pitchFamily="18" charset="0"/>
              </a:rPr>
              <a:t>代理内核的操作系统课程实验与课程设计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590B9CE-957B-4C83-A862-D817E5A3D8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6508"/>
            <a:ext cx="9144000" cy="1036782"/>
          </a:xfrm>
        </p:spPr>
        <p:txBody>
          <a:bodyPr/>
          <a:lstStyle/>
          <a:p>
            <a:pPr algn="r"/>
            <a:r>
              <a:rPr lang="zh-CN" altLang="en-US" dirty="0"/>
              <a:t>第一章 </a:t>
            </a:r>
            <a:r>
              <a:rPr lang="en-US" altLang="zh-CN" dirty="0"/>
              <a:t>RISC-V</a:t>
            </a:r>
            <a:r>
              <a:rPr lang="zh-CN" altLang="en-US" dirty="0"/>
              <a:t>体系结构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9454" y="0"/>
            <a:ext cx="1662545" cy="166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47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DA7644-7440-4A21-BD78-6904B675A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i="0" dirty="0">
                <a:solidFill>
                  <a:srgbClr val="40485B"/>
                </a:solidFill>
                <a:effectLst/>
                <a:latin typeface="+mn-lt"/>
              </a:rPr>
              <a:t>C</a:t>
            </a:r>
            <a:r>
              <a:rPr lang="zh-CN" altLang="en-US" sz="4000" b="1" i="0" dirty="0">
                <a:solidFill>
                  <a:srgbClr val="40485B"/>
                </a:solidFill>
                <a:effectLst/>
                <a:latin typeface="+mn-lt"/>
              </a:rPr>
              <a:t>语言内嵌汇编</a:t>
            </a:r>
            <a:endParaRPr lang="zh-CN" altLang="en-US" sz="4000" b="1" dirty="0">
              <a:latin typeface="+mn-lt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308F3D-563B-4063-B9D8-BE1EA64A8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i="0" dirty="0">
                <a:solidFill>
                  <a:srgbClr val="40485B"/>
                </a:solidFill>
                <a:effectLst/>
              </a:rPr>
              <a:t>基本内联汇编语句</a:t>
            </a:r>
            <a:r>
              <a:rPr lang="en-US" altLang="zh-CN" i="0" dirty="0">
                <a:solidFill>
                  <a:srgbClr val="40485B"/>
                </a:solidFill>
                <a:effectLst/>
              </a:rPr>
              <a:t>: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40485B"/>
                </a:solidFill>
              </a:rPr>
              <a:t>	</a:t>
            </a:r>
            <a:r>
              <a:rPr lang="en-US" altLang="zh-CN" dirty="0" err="1">
                <a:solidFill>
                  <a:srgbClr val="40485B"/>
                </a:solidFill>
              </a:rPr>
              <a:t>asm</a:t>
            </a:r>
            <a:r>
              <a:rPr lang="en-US" altLang="zh-CN" dirty="0">
                <a:solidFill>
                  <a:srgbClr val="40485B"/>
                </a:solidFill>
              </a:rPr>
              <a:t>(“statements”);</a:t>
            </a:r>
            <a:endParaRPr lang="en-US" altLang="zh-CN" i="0" dirty="0">
              <a:solidFill>
                <a:srgbClr val="40485B"/>
              </a:solidFill>
              <a:effectLst/>
            </a:endParaRPr>
          </a:p>
          <a:p>
            <a:pPr marL="0" indent="0">
              <a:buNone/>
            </a:pPr>
            <a:endParaRPr lang="en-US" altLang="zh-CN" dirty="0">
              <a:solidFill>
                <a:srgbClr val="40485B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40485B"/>
                </a:solidFill>
              </a:rPr>
              <a:t> 扩展内联汇编：</a:t>
            </a:r>
            <a:endParaRPr lang="en-US" altLang="zh-CN" dirty="0">
              <a:solidFill>
                <a:srgbClr val="40485B"/>
              </a:solidFill>
            </a:endParaRPr>
          </a:p>
          <a:p>
            <a:pPr marL="457200" lvl="1" indent="0">
              <a:buNone/>
            </a:pPr>
            <a:r>
              <a:rPr lang="en-US" altLang="zh-CN" dirty="0" err="1">
                <a:solidFill>
                  <a:srgbClr val="40485B"/>
                </a:solidFill>
              </a:rPr>
              <a:t>asm</a:t>
            </a:r>
            <a:r>
              <a:rPr lang="en-US" altLang="zh-CN" dirty="0">
                <a:solidFill>
                  <a:srgbClr val="40485B"/>
                </a:solidFill>
              </a:rPr>
              <a:t> volatile( </a:t>
            </a:r>
          </a:p>
          <a:p>
            <a:pPr marL="914400" lvl="2" indent="0">
              <a:buNone/>
            </a:pPr>
            <a:r>
              <a:rPr lang="en-US" altLang="zh-CN" sz="2400" dirty="0">
                <a:solidFill>
                  <a:srgbClr val="40485B"/>
                </a:solidFill>
              </a:rPr>
              <a:t>"statements"</a:t>
            </a:r>
            <a:r>
              <a:rPr lang="zh-CN" altLang="en-US" sz="2400" dirty="0">
                <a:solidFill>
                  <a:srgbClr val="40485B"/>
                </a:solidFill>
              </a:rPr>
              <a:t>（汇编语句模板）</a:t>
            </a:r>
            <a:r>
              <a:rPr lang="en-US" altLang="zh-CN" sz="2400" dirty="0">
                <a:solidFill>
                  <a:srgbClr val="40485B"/>
                </a:solidFill>
              </a:rPr>
              <a:t>: </a:t>
            </a:r>
          </a:p>
          <a:p>
            <a:pPr marL="914400" lvl="2" indent="0">
              <a:buNone/>
            </a:pPr>
            <a:r>
              <a:rPr lang="en-US" altLang="zh-CN" sz="2400" dirty="0" err="1">
                <a:solidFill>
                  <a:srgbClr val="40485B"/>
                </a:solidFill>
              </a:rPr>
              <a:t>output_regs</a:t>
            </a:r>
            <a:r>
              <a:rPr lang="zh-CN" altLang="en-US" sz="2400" dirty="0">
                <a:solidFill>
                  <a:srgbClr val="40485B"/>
                </a:solidFill>
              </a:rPr>
              <a:t>（输出部分）</a:t>
            </a:r>
            <a:r>
              <a:rPr lang="en-US" altLang="zh-CN" sz="2400" dirty="0">
                <a:solidFill>
                  <a:srgbClr val="40485B"/>
                </a:solidFill>
              </a:rPr>
              <a:t>: </a:t>
            </a:r>
          </a:p>
          <a:p>
            <a:pPr marL="914400" lvl="2" indent="0">
              <a:buNone/>
            </a:pPr>
            <a:r>
              <a:rPr lang="en-US" altLang="zh-CN" sz="2400" dirty="0" err="1">
                <a:solidFill>
                  <a:srgbClr val="40485B"/>
                </a:solidFill>
              </a:rPr>
              <a:t>input_regs</a:t>
            </a:r>
            <a:r>
              <a:rPr lang="zh-CN" altLang="en-US" sz="2400" dirty="0">
                <a:solidFill>
                  <a:srgbClr val="40485B"/>
                </a:solidFill>
              </a:rPr>
              <a:t>（输入部分）</a:t>
            </a:r>
            <a:r>
              <a:rPr lang="en-US" altLang="zh-CN" sz="2400" dirty="0">
                <a:solidFill>
                  <a:srgbClr val="40485B"/>
                </a:solidFill>
              </a:rPr>
              <a:t>:</a:t>
            </a:r>
          </a:p>
          <a:p>
            <a:pPr marL="914400" lvl="2" indent="0">
              <a:buNone/>
            </a:pPr>
            <a:r>
              <a:rPr lang="en-US" altLang="zh-CN" sz="2400" dirty="0" err="1">
                <a:solidFill>
                  <a:srgbClr val="40485B"/>
                </a:solidFill>
              </a:rPr>
              <a:t>clobbered_regs</a:t>
            </a:r>
            <a:r>
              <a:rPr lang="zh-CN" altLang="en-US" sz="2400" dirty="0">
                <a:solidFill>
                  <a:srgbClr val="40485B"/>
                </a:solidFill>
              </a:rPr>
              <a:t>（破坏描述部分）</a:t>
            </a:r>
          </a:p>
          <a:p>
            <a:pPr marL="457200" lvl="1" indent="0">
              <a:buNone/>
            </a:pPr>
            <a:r>
              <a:rPr lang="en-US" altLang="zh-CN" dirty="0">
                <a:solidFill>
                  <a:srgbClr val="40485B"/>
                </a:solidFill>
              </a:rPr>
              <a:t>) </a:t>
            </a:r>
            <a:r>
              <a:rPr lang="zh-CN" altLang="en-US" dirty="0">
                <a:solidFill>
                  <a:srgbClr val="40485B"/>
                </a:solidFill>
              </a:rPr>
              <a:t>；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5949970-13EF-4458-9380-34EC5531D381}"/>
              </a:ext>
            </a:extLst>
          </p:cNvPr>
          <p:cNvSpPr txBox="1"/>
          <p:nvPr/>
        </p:nvSpPr>
        <p:spPr>
          <a:xfrm flipH="1">
            <a:off x="6876010" y="1128359"/>
            <a:ext cx="5004263" cy="4919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>
              <a:lnSpc>
                <a:spcPct val="200000"/>
              </a:lnSpc>
              <a:spcBef>
                <a:spcPts val="500"/>
              </a:spcBef>
            </a:pPr>
            <a:r>
              <a:rPr lang="zh-CN" altLang="en-US" sz="2800" dirty="0">
                <a:solidFill>
                  <a:srgbClr val="40485B"/>
                </a:solidFill>
              </a:rPr>
              <a:t>内嵌汇编实例：</a:t>
            </a:r>
            <a:endParaRPr lang="en-US" altLang="zh-CN" sz="2800" dirty="0">
              <a:solidFill>
                <a:srgbClr val="40485B"/>
              </a:solidFill>
            </a:endParaRP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>
                <a:solidFill>
                  <a:srgbClr val="40485B"/>
                </a:solidFill>
              </a:rPr>
              <a:t>int </a:t>
            </a:r>
            <a:r>
              <a:rPr lang="en-US" altLang="zh-CN" sz="2400" dirty="0" err="1">
                <a:solidFill>
                  <a:srgbClr val="40485B"/>
                </a:solidFill>
              </a:rPr>
              <a:t>dest</a:t>
            </a:r>
            <a:r>
              <a:rPr lang="en-US" altLang="zh-CN" sz="2400" dirty="0">
                <a:solidFill>
                  <a:srgbClr val="40485B"/>
                </a:solidFill>
              </a:rPr>
              <a:t>=0;</a:t>
            </a: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>
                <a:solidFill>
                  <a:srgbClr val="40485B"/>
                </a:solidFill>
              </a:rPr>
              <a:t>int value=1;</a:t>
            </a: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 err="1">
                <a:solidFill>
                  <a:srgbClr val="40485B"/>
                </a:solidFill>
              </a:rPr>
              <a:t>asm</a:t>
            </a:r>
            <a:r>
              <a:rPr lang="en-US" altLang="zh-CN" sz="2400" dirty="0">
                <a:solidFill>
                  <a:srgbClr val="40485B"/>
                </a:solidFill>
              </a:rPr>
              <a:t> volatile (</a:t>
            </a: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>
                <a:solidFill>
                  <a:srgbClr val="40485B"/>
                </a:solidFill>
              </a:rPr>
              <a:t>    "</a:t>
            </a:r>
            <a:r>
              <a:rPr lang="en-US" altLang="zh-CN" sz="2400" dirty="0" err="1">
                <a:solidFill>
                  <a:srgbClr val="40485B"/>
                </a:solidFill>
              </a:rPr>
              <a:t>lw</a:t>
            </a:r>
            <a:r>
              <a:rPr lang="en-US" altLang="zh-CN" sz="2400" dirty="0">
                <a:solidFill>
                  <a:srgbClr val="40485B"/>
                </a:solidFill>
              </a:rPr>
              <a:t> t0,%1 \n\t"</a:t>
            </a: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>
                <a:solidFill>
                  <a:srgbClr val="40485B"/>
                </a:solidFill>
              </a:rPr>
              <a:t>    "add t0,t0,t0 \n\t"</a:t>
            </a: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>
                <a:solidFill>
                  <a:srgbClr val="40485B"/>
                </a:solidFill>
              </a:rPr>
              <a:t>    "</a:t>
            </a:r>
            <a:r>
              <a:rPr lang="en-US" altLang="zh-CN" sz="2400" dirty="0" err="1">
                <a:solidFill>
                  <a:srgbClr val="40485B"/>
                </a:solidFill>
              </a:rPr>
              <a:t>sd</a:t>
            </a:r>
            <a:r>
              <a:rPr lang="en-US" altLang="zh-CN" sz="2400" dirty="0">
                <a:solidFill>
                  <a:srgbClr val="40485B"/>
                </a:solidFill>
              </a:rPr>
              <a:t> t0,%0"</a:t>
            </a: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>
                <a:solidFill>
                  <a:srgbClr val="40485B"/>
                </a:solidFill>
              </a:rPr>
              <a:t>    :"=m"(</a:t>
            </a:r>
            <a:r>
              <a:rPr lang="en-US" altLang="zh-CN" sz="2400" dirty="0" err="1">
                <a:solidFill>
                  <a:srgbClr val="40485B"/>
                </a:solidFill>
              </a:rPr>
              <a:t>dest</a:t>
            </a:r>
            <a:r>
              <a:rPr lang="en-US" altLang="zh-CN" sz="2400" dirty="0">
                <a:solidFill>
                  <a:srgbClr val="40485B"/>
                </a:solidFill>
              </a:rPr>
              <a:t>) //</a:t>
            </a:r>
            <a:r>
              <a:rPr lang="zh-CN" altLang="en-US" sz="2400" dirty="0">
                <a:solidFill>
                  <a:srgbClr val="40485B"/>
                </a:solidFill>
              </a:rPr>
              <a:t>输出部分</a:t>
            </a: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>
                <a:solidFill>
                  <a:srgbClr val="40485B"/>
                </a:solidFill>
              </a:rPr>
              <a:t>    :"m" (value) //</a:t>
            </a:r>
            <a:r>
              <a:rPr lang="zh-CN" altLang="en-US" sz="2400" dirty="0">
                <a:solidFill>
                  <a:srgbClr val="40485B"/>
                </a:solidFill>
              </a:rPr>
              <a:t>输入部分</a:t>
            </a: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>
                <a:solidFill>
                  <a:srgbClr val="40485B"/>
                </a:solidFill>
              </a:rPr>
              <a:t>    : "</a:t>
            </a:r>
            <a:r>
              <a:rPr lang="en-US" altLang="zh-CN" sz="2400" dirty="0">
                <a:solidFill>
                  <a:srgbClr val="40485B"/>
                </a:solidFill>
              </a:rPr>
              <a:t>memory " </a:t>
            </a:r>
            <a:r>
              <a:rPr lang="en-US" altLang="zh-CN" sz="2400" dirty="0">
                <a:solidFill>
                  <a:srgbClr val="40485B"/>
                </a:solidFill>
              </a:rPr>
              <a:t>//</a:t>
            </a:r>
            <a:r>
              <a:rPr lang="zh-CN" altLang="en-US" sz="2400" dirty="0">
                <a:solidFill>
                  <a:srgbClr val="40485B"/>
                </a:solidFill>
              </a:rPr>
              <a:t>破坏描述部分</a:t>
            </a:r>
            <a:endParaRPr lang="en-US" altLang="zh-CN" sz="2400" dirty="0">
              <a:solidFill>
                <a:srgbClr val="40485B"/>
              </a:solidFill>
            </a:endParaRPr>
          </a:p>
          <a:p>
            <a:pPr marL="0" lvl="1">
              <a:lnSpc>
                <a:spcPct val="90000"/>
              </a:lnSpc>
              <a:spcBef>
                <a:spcPts val="500"/>
              </a:spcBef>
            </a:pPr>
            <a:r>
              <a:rPr lang="en-US" altLang="zh-CN" sz="2400" dirty="0">
                <a:solidFill>
                  <a:srgbClr val="40485B"/>
                </a:solidFill>
              </a:rPr>
              <a:t>); </a:t>
            </a:r>
            <a:endParaRPr lang="zh-CN" altLang="en-US" sz="2400" dirty="0">
              <a:solidFill>
                <a:srgbClr val="4048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438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2955ED-697A-4990-AE83-C8AE9F9AD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</a:rPr>
              <a:t>机器的特权状态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1E2BFB15-460E-4EC4-9402-369BF390B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44638"/>
            <a:ext cx="10687895" cy="2998415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939112-2DCF-4137-AC32-AD64FC0A6305}"/>
              </a:ext>
            </a:extLst>
          </p:cNvPr>
          <p:cNvSpPr txBox="1"/>
          <p:nvPr/>
        </p:nvSpPr>
        <p:spPr>
          <a:xfrm>
            <a:off x="4691494" y="5397003"/>
            <a:ext cx="2587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三种特权状态的切换</a:t>
            </a:r>
          </a:p>
        </p:txBody>
      </p:sp>
    </p:spTree>
    <p:extLst>
      <p:ext uri="{BB962C8B-B14F-4D97-AF65-F5344CB8AC3E}">
        <p14:creationId xmlns:p14="http://schemas.microsoft.com/office/powerpoint/2010/main" val="4279594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6E15FF-DEEB-470F-AC86-FF3402571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1" dirty="0">
                <a:solidFill>
                  <a:srgbClr val="40485B"/>
                </a:solidFill>
              </a:rPr>
              <a:t>Machine</a:t>
            </a:r>
            <a:r>
              <a:rPr lang="zh-CN" altLang="en-US" sz="4000" b="1" dirty="0">
                <a:solidFill>
                  <a:srgbClr val="40485B"/>
                </a:solidFill>
              </a:rPr>
              <a:t>模式下的</a:t>
            </a:r>
            <a:r>
              <a:rPr lang="en-US" altLang="zh-CN" sz="4000" b="1" dirty="0">
                <a:solidFill>
                  <a:srgbClr val="40485B"/>
                </a:solidFill>
              </a:rPr>
              <a:t>CSR</a:t>
            </a:r>
            <a:endParaRPr lang="zh-CN" altLang="en-US" sz="4000" b="1" dirty="0">
              <a:solidFill>
                <a:srgbClr val="40485B"/>
              </a:solidFill>
            </a:endParaRP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405534BB-82E4-4AAB-9C7F-2D03A69F98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4599374"/>
              </p:ext>
            </p:extLst>
          </p:nvPr>
        </p:nvGraphicFramePr>
        <p:xfrm>
          <a:off x="516651" y="1475337"/>
          <a:ext cx="11449679" cy="53302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4694">
                  <a:extLst>
                    <a:ext uri="{9D8B030D-6E8A-4147-A177-3AD203B41FA5}">
                      <a16:colId xmlns:a16="http://schemas.microsoft.com/office/drawing/2014/main" val="2821622575"/>
                    </a:ext>
                  </a:extLst>
                </a:gridCol>
                <a:gridCol w="9764985">
                  <a:extLst>
                    <a:ext uri="{9D8B030D-6E8A-4147-A177-3AD203B41FA5}">
                      <a16:colId xmlns:a16="http://schemas.microsoft.com/office/drawing/2014/main" val="19343509"/>
                    </a:ext>
                  </a:extLst>
                </a:gridCol>
              </a:tblGrid>
              <a:tr h="305442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b="1" u="none" strike="noStrike" dirty="0">
                          <a:effectLst/>
                        </a:rPr>
                        <a:t>寄存器</a:t>
                      </a:r>
                      <a:endParaRPr lang="zh-CN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b="1" u="none" strike="noStrike" dirty="0">
                          <a:effectLst/>
                        </a:rPr>
                        <a:t>作用</a:t>
                      </a:r>
                      <a:endParaRPr lang="zh-CN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66127445"/>
                  </a:ext>
                </a:extLst>
              </a:tr>
              <a:tr h="133160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 err="1">
                          <a:effectLst/>
                        </a:rPr>
                        <a:t>mscratch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 u="none" strike="noStrike" dirty="0">
                          <a:effectLst/>
                        </a:rPr>
                        <a:t>Machine Scratch</a:t>
                      </a:r>
                      <a:r>
                        <a:rPr lang="zh-CN" altLang="en-US" sz="2000" u="none" strike="noStrike" dirty="0">
                          <a:effectLst/>
                        </a:rPr>
                        <a:t>。保存机器模式的栈顶指针，这一点在离开机器模式进入低特权级模式（如监管模式）时非常重要，因为一旦在低特权级模式发生异常，将可能会回到机器模式处理，这时机器模式需要有自己的栈来保存</a:t>
                      </a:r>
                      <a:r>
                        <a:rPr lang="en-US" altLang="zh-CN" sz="2000" u="none" strike="noStrike" dirty="0">
                          <a:effectLst/>
                        </a:rPr>
                        <a:t>M</a:t>
                      </a:r>
                      <a:r>
                        <a:rPr lang="zh-CN" altLang="en-US" sz="2000" u="none" strike="noStrike" dirty="0">
                          <a:effectLst/>
                        </a:rPr>
                        <a:t>模式下的执行所调用的函数参数和返回地址。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9280730"/>
                  </a:ext>
                </a:extLst>
              </a:tr>
              <a:tr h="3054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 err="1">
                          <a:effectLst/>
                        </a:rPr>
                        <a:t>mstatus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Machine Status。</a:t>
                      </a:r>
                      <a:r>
                        <a:rPr lang="zh-CN" altLang="en-US" sz="2000" u="none" strike="noStrike" dirty="0">
                          <a:effectLst/>
                        </a:rPr>
                        <a:t>保存机器状态的寄存器。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90587781"/>
                  </a:ext>
                </a:extLst>
              </a:tr>
              <a:tr h="3054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 err="1">
                          <a:effectLst/>
                        </a:rPr>
                        <a:t>mtvec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Machine Trap Vector。</a:t>
                      </a:r>
                      <a:r>
                        <a:rPr lang="zh-CN" altLang="en-US" sz="2000" u="none" strike="noStrike">
                          <a:effectLst/>
                        </a:rPr>
                        <a:t>指向中断处理函数的入口地址。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15654413"/>
                  </a:ext>
                </a:extLst>
              </a:tr>
              <a:tr h="3054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mepc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Machine Exception PC。</a:t>
                      </a:r>
                      <a:r>
                        <a:rPr lang="zh-CN" altLang="en-US" sz="2000" u="none" strike="noStrike" dirty="0">
                          <a:effectLst/>
                        </a:rPr>
                        <a:t>指向发生异常的那条指令的地址。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14693056"/>
                  </a:ext>
                </a:extLst>
              </a:tr>
              <a:tr h="8648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mcause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 u="none" strike="noStrike" dirty="0">
                          <a:effectLst/>
                        </a:rPr>
                        <a:t>Machine Cause</a:t>
                      </a:r>
                      <a:r>
                        <a:rPr lang="zh-CN" altLang="en-US" sz="2000" u="none" strike="noStrike" dirty="0">
                          <a:effectLst/>
                        </a:rPr>
                        <a:t>。发生中断的原因，如果发生的中断是异常，其最高位为</a:t>
                      </a:r>
                      <a:r>
                        <a:rPr lang="en-US" altLang="zh-CN" sz="2000" u="none" strike="noStrike" dirty="0">
                          <a:effectLst/>
                        </a:rPr>
                        <a:t>0</a:t>
                      </a:r>
                      <a:r>
                        <a:rPr lang="zh-CN" altLang="en-US" sz="2000" u="none" strike="noStrike" dirty="0">
                          <a:effectLst/>
                        </a:rPr>
                        <a:t>，低位为异常编号；如果发生的是其他类型的中断，则其最高位为</a:t>
                      </a:r>
                      <a:r>
                        <a:rPr lang="en-US" altLang="zh-CN" sz="2000" u="none" strike="noStrike" dirty="0">
                          <a:effectLst/>
                        </a:rPr>
                        <a:t>1</a:t>
                      </a:r>
                      <a:r>
                        <a:rPr lang="zh-CN" altLang="en-US" sz="2000" u="none" strike="noStrike" dirty="0">
                          <a:effectLst/>
                        </a:rPr>
                        <a:t>，低位为中断编号。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7685189"/>
                  </a:ext>
                </a:extLst>
              </a:tr>
              <a:tr h="581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mtval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 u="none" strike="noStrike" dirty="0">
                          <a:effectLst/>
                        </a:rPr>
                        <a:t>Machine Trap Value</a:t>
                      </a:r>
                      <a:r>
                        <a:rPr lang="zh-CN" altLang="en-US" sz="2000" u="none" strike="noStrike" dirty="0">
                          <a:effectLst/>
                        </a:rPr>
                        <a:t>。异常发生时，附带的参数值。例如，当缺页异常发生时，</a:t>
                      </a:r>
                      <a:r>
                        <a:rPr lang="en-US" altLang="zh-CN" sz="2000" u="none" strike="noStrike" dirty="0" err="1">
                          <a:effectLst/>
                        </a:rPr>
                        <a:t>mtval</a:t>
                      </a:r>
                      <a:r>
                        <a:rPr lang="zh-CN" altLang="en-US" sz="2000" u="none" strike="noStrike" dirty="0">
                          <a:effectLst/>
                        </a:rPr>
                        <a:t>的值就是程序想要访问的虚地址。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3620072"/>
                  </a:ext>
                </a:extLst>
              </a:tr>
              <a:tr h="3054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mie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Machine Interrupt Enable。</a:t>
                      </a:r>
                      <a:r>
                        <a:rPr lang="zh-CN" altLang="en-US" sz="2000" u="none" strike="noStrike" dirty="0">
                          <a:effectLst/>
                        </a:rPr>
                        <a:t>中断开启寄存器。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42477389"/>
                  </a:ext>
                </a:extLst>
              </a:tr>
              <a:tr h="3054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mip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Machine Interrupt Pending。</a:t>
                      </a:r>
                      <a:r>
                        <a:rPr lang="zh-CN" altLang="en-US" sz="2000" u="none" strike="noStrike" dirty="0">
                          <a:effectLst/>
                        </a:rPr>
                        <a:t>中断等待寄存器。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18988098"/>
                  </a:ext>
                </a:extLst>
              </a:tr>
              <a:tr h="3054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>
                          <a:effectLst/>
                        </a:rPr>
                        <a:t>mideleg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Machine Interrupt Delegation Registers。</a:t>
                      </a:r>
                      <a:r>
                        <a:rPr lang="zh-CN" altLang="en-US" sz="2000" u="none" strike="noStrike" dirty="0">
                          <a:effectLst/>
                        </a:rPr>
                        <a:t>中断代理寄存器。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22116330"/>
                  </a:ext>
                </a:extLst>
              </a:tr>
              <a:tr h="3054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 err="1">
                          <a:effectLst/>
                        </a:rPr>
                        <a:t>medeleg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</a:rPr>
                        <a:t>Machine Exception Delegation Registers。</a:t>
                      </a:r>
                      <a:r>
                        <a:rPr lang="zh-CN" altLang="en-US" sz="2000" u="none" strike="noStrike" dirty="0">
                          <a:effectLst/>
                        </a:rPr>
                        <a:t>异常代理寄存器。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59812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2137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6E15FF-DEEB-470F-AC86-FF3402571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1" dirty="0">
                <a:solidFill>
                  <a:srgbClr val="40485B"/>
                </a:solidFill>
              </a:rPr>
              <a:t>Machine</a:t>
            </a:r>
            <a:r>
              <a:rPr lang="zh-CN" altLang="en-US" sz="4000" b="1" dirty="0">
                <a:solidFill>
                  <a:srgbClr val="40485B"/>
                </a:solidFill>
              </a:rPr>
              <a:t>模式下的</a:t>
            </a:r>
            <a:r>
              <a:rPr lang="en-US" altLang="zh-CN" sz="4000" b="1" dirty="0" err="1">
                <a:solidFill>
                  <a:srgbClr val="40485B"/>
                </a:solidFill>
              </a:rPr>
              <a:t>mstatus</a:t>
            </a:r>
            <a:endParaRPr lang="zh-CN" altLang="en-US" sz="4000" b="1" dirty="0">
              <a:solidFill>
                <a:srgbClr val="40485B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CA5AE6-235C-45FD-ABE5-7CF64160F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MIE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，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SIE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，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UIE: 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中断使能位。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MPIE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，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SPIE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，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UPIE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：中断使能保存位。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SPP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，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MPP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：发生中断异常之前的机器模式。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MPRV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，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MXR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，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SUM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：访存控制相关位</a:t>
            </a:r>
            <a:r>
              <a:rPr lang="zh-CN" altLang="en-US" dirty="0">
                <a:solidFill>
                  <a:srgbClr val="40485B"/>
                </a:solidFill>
              </a:rPr>
              <a:t>。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0935C03-6E98-4B7F-B06F-27FCB5AC5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183" y="4505519"/>
            <a:ext cx="8888957" cy="180638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369EDBC-01F0-416F-86C4-2C1472006F56}"/>
              </a:ext>
            </a:extLst>
          </p:cNvPr>
          <p:cNvSpPr txBox="1"/>
          <p:nvPr/>
        </p:nvSpPr>
        <p:spPr>
          <a:xfrm>
            <a:off x="5107214" y="6311900"/>
            <a:ext cx="1856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mstatus</a:t>
            </a:r>
            <a:r>
              <a:rPr lang="zh-CN" altLang="en-US" sz="2000" dirty="0"/>
              <a:t>寄存器</a:t>
            </a:r>
          </a:p>
        </p:txBody>
      </p:sp>
    </p:spTree>
    <p:extLst>
      <p:ext uri="{BB962C8B-B14F-4D97-AF65-F5344CB8AC3E}">
        <p14:creationId xmlns:p14="http://schemas.microsoft.com/office/powerpoint/2010/main" val="1031016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FA9CF5FB-7309-46EC-8641-5B0A5484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1" dirty="0">
                <a:solidFill>
                  <a:srgbClr val="40485B"/>
                </a:solidFill>
              </a:rPr>
              <a:t>Supervisor</a:t>
            </a:r>
            <a:r>
              <a:rPr lang="zh-CN" altLang="en-US" sz="4000" b="1" dirty="0">
                <a:solidFill>
                  <a:srgbClr val="40485B"/>
                </a:solidFill>
              </a:rPr>
              <a:t>模式下的</a:t>
            </a:r>
            <a:r>
              <a:rPr lang="en-US" altLang="zh-CN" sz="4000" b="1" dirty="0">
                <a:solidFill>
                  <a:srgbClr val="40485B"/>
                </a:solidFill>
              </a:rPr>
              <a:t>CSR</a:t>
            </a:r>
            <a:endParaRPr lang="zh-CN" altLang="en-US" sz="4000" b="1" dirty="0">
              <a:solidFill>
                <a:srgbClr val="40485B"/>
              </a:solidFill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4BFA074-E824-49AC-B4A7-43E1051F73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065506"/>
              </p:ext>
            </p:extLst>
          </p:nvPr>
        </p:nvGraphicFramePr>
        <p:xfrm>
          <a:off x="958362" y="1529863"/>
          <a:ext cx="10999176" cy="493126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62807">
                  <a:extLst>
                    <a:ext uri="{9D8B030D-6E8A-4147-A177-3AD203B41FA5}">
                      <a16:colId xmlns:a16="http://schemas.microsoft.com/office/drawing/2014/main" val="3138681986"/>
                    </a:ext>
                  </a:extLst>
                </a:gridCol>
                <a:gridCol w="9636369">
                  <a:extLst>
                    <a:ext uri="{9D8B030D-6E8A-4147-A177-3AD203B41FA5}">
                      <a16:colId xmlns:a16="http://schemas.microsoft.com/office/drawing/2014/main" val="407942555"/>
                    </a:ext>
                  </a:extLst>
                </a:gridCol>
              </a:tblGrid>
              <a:tr h="30029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 dirty="0">
                          <a:effectLst/>
                        </a:rPr>
                        <a:t>寄存器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 dirty="0">
                          <a:effectLst/>
                        </a:rPr>
                        <a:t>作用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53813018"/>
                  </a:ext>
                </a:extLst>
              </a:tr>
              <a:tr h="11064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effectLst/>
                        </a:rPr>
                        <a:t>sscratch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u="none" strike="noStrike" dirty="0">
                          <a:effectLst/>
                        </a:rPr>
                        <a:t>Supervisor Scratch</a:t>
                      </a:r>
                      <a:r>
                        <a:rPr lang="zh-CN" altLang="en-US" sz="1800" u="none" strike="noStrike" dirty="0">
                          <a:effectLst/>
                        </a:rPr>
                        <a:t>。保存监管模式的栈顶指针，这一点在离开机器模式进入低特权级模式（如用户模式）时非常重要，因为一旦在低特权级模式发生异常，将可能会回到监管模式处理（假设已通过异常授权），这时监管模式需要用自己的栈保存程序执行的返回地址等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0165774"/>
                  </a:ext>
                </a:extLst>
              </a:tr>
              <a:tr h="3002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sstatus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Supervisor Status。</a:t>
                      </a:r>
                      <a:r>
                        <a:rPr lang="zh-CN" altLang="en-US" sz="1800" u="none" strike="noStrike" dirty="0">
                          <a:effectLst/>
                        </a:rPr>
                        <a:t>保存监管状态的寄存器。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4076294"/>
                  </a:ext>
                </a:extLst>
              </a:tr>
              <a:tr h="3002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stvec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Supervisor Trap Vector。</a:t>
                      </a:r>
                      <a:r>
                        <a:rPr lang="zh-CN" altLang="en-US" sz="1800" u="none" strike="noStrike" dirty="0">
                          <a:effectLst/>
                        </a:rPr>
                        <a:t>指向监管模式中断处理函数的入口地址。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6335920"/>
                  </a:ext>
                </a:extLst>
              </a:tr>
              <a:tr h="3002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sepc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Supervisor Exception PC。</a:t>
                      </a:r>
                      <a:r>
                        <a:rPr lang="zh-CN" altLang="en-US" sz="1800" u="none" strike="noStrike" dirty="0">
                          <a:effectLst/>
                        </a:rPr>
                        <a:t>指向发生异常的那条指令的地址。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20228750"/>
                  </a:ext>
                </a:extLst>
              </a:tr>
              <a:tr h="85030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effectLst/>
                        </a:rPr>
                        <a:t>scause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u="none" strike="noStrike" dirty="0">
                          <a:effectLst/>
                        </a:rPr>
                        <a:t>Supervisor Cause</a:t>
                      </a:r>
                      <a:r>
                        <a:rPr lang="zh-CN" altLang="en-US" sz="1800" u="none" strike="noStrike" dirty="0">
                          <a:effectLst/>
                        </a:rPr>
                        <a:t>。发生中断的原因，如果发生的中断是异常，其最高位为</a:t>
                      </a:r>
                      <a:r>
                        <a:rPr lang="en-US" altLang="zh-CN" sz="1800" u="none" strike="noStrike" dirty="0">
                          <a:effectLst/>
                        </a:rPr>
                        <a:t>0</a:t>
                      </a:r>
                      <a:r>
                        <a:rPr lang="zh-CN" altLang="en-US" sz="1800" u="none" strike="noStrike" dirty="0">
                          <a:effectLst/>
                        </a:rPr>
                        <a:t>，低位为异常编号；如果发生的是其他中断其最高位为</a:t>
                      </a:r>
                      <a:r>
                        <a:rPr lang="en-US" altLang="zh-CN" sz="1800" u="none" strike="noStrike" dirty="0">
                          <a:effectLst/>
                        </a:rPr>
                        <a:t>1</a:t>
                      </a:r>
                      <a:r>
                        <a:rPr lang="zh-CN" altLang="en-US" sz="1800" u="none" strike="noStrike" dirty="0">
                          <a:effectLst/>
                        </a:rPr>
                        <a:t>，低位为中断编号。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61941057"/>
                  </a:ext>
                </a:extLst>
              </a:tr>
              <a:tr h="57213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effectLst/>
                        </a:rPr>
                        <a:t>stval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u="none" strike="noStrike" dirty="0">
                          <a:effectLst/>
                        </a:rPr>
                        <a:t>Supervisor Trap Value</a:t>
                      </a:r>
                      <a:r>
                        <a:rPr lang="zh-CN" altLang="en-US" sz="1800" u="none" strike="noStrike" dirty="0">
                          <a:effectLst/>
                        </a:rPr>
                        <a:t>。异常发生时，附带的参数值。例如，当缺页异常发生时，</a:t>
                      </a:r>
                      <a:r>
                        <a:rPr lang="en-US" altLang="zh-CN" sz="1800" u="none" strike="noStrike" dirty="0" err="1">
                          <a:effectLst/>
                        </a:rPr>
                        <a:t>mtval</a:t>
                      </a:r>
                      <a:r>
                        <a:rPr lang="zh-CN" altLang="en-US" sz="1800" u="none" strike="noStrike" dirty="0">
                          <a:effectLst/>
                        </a:rPr>
                        <a:t>的值就是程序想要访问的虚地址。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24440070"/>
                  </a:ext>
                </a:extLst>
              </a:tr>
              <a:tr h="3002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sie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Supervisor Interrupt Enable。</a:t>
                      </a:r>
                      <a:r>
                        <a:rPr lang="zh-CN" altLang="en-US" sz="1800" u="none" strike="noStrike" dirty="0">
                          <a:effectLst/>
                        </a:rPr>
                        <a:t>中断开启寄存器。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96996267"/>
                  </a:ext>
                </a:extLst>
              </a:tr>
              <a:tr h="3002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sip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Supervisor Interrupt Pending。</a:t>
                      </a:r>
                      <a:r>
                        <a:rPr lang="zh-CN" altLang="en-US" sz="1800" u="none" strike="noStrike" dirty="0">
                          <a:effectLst/>
                        </a:rPr>
                        <a:t>中断等待寄存器。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09704091"/>
                  </a:ext>
                </a:extLst>
              </a:tr>
              <a:tr h="3002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effectLst/>
                        </a:rPr>
                        <a:t>sideleg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Supervisor Interrupt Delegation Registers。</a:t>
                      </a:r>
                      <a:r>
                        <a:rPr lang="zh-CN" altLang="en-US" sz="1800" u="none" strike="noStrike" dirty="0">
                          <a:effectLst/>
                        </a:rPr>
                        <a:t>中断代理寄存器。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90326560"/>
                  </a:ext>
                </a:extLst>
              </a:tr>
              <a:tr h="3002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effectLst/>
                        </a:rPr>
                        <a:t>sedeleg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Supervisor Exception Delegation </a:t>
                      </a:r>
                      <a:r>
                        <a:rPr lang="en-US" sz="1800" u="none" strike="noStrike" dirty="0" err="1">
                          <a:effectLst/>
                        </a:rPr>
                        <a:t>Registers。异常代理寄存器</a:t>
                      </a:r>
                      <a:r>
                        <a:rPr lang="en-US" sz="1800" u="none" strike="noStrike" dirty="0">
                          <a:effectLst/>
                        </a:rPr>
                        <a:t>。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633831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3836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FA9CF5FB-7309-46EC-8641-5B0A5484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b="1" dirty="0">
                <a:solidFill>
                  <a:srgbClr val="40485B"/>
                </a:solidFill>
              </a:rPr>
              <a:t>Supervisor</a:t>
            </a:r>
            <a:r>
              <a:rPr lang="zh-CN" altLang="en-US" sz="4000" b="1" dirty="0">
                <a:solidFill>
                  <a:srgbClr val="40485B"/>
                </a:solidFill>
              </a:rPr>
              <a:t>模式下的</a:t>
            </a:r>
            <a:r>
              <a:rPr lang="en-US" altLang="zh-CN" sz="4000" b="1" dirty="0" err="1">
                <a:solidFill>
                  <a:srgbClr val="40485B"/>
                </a:solidFill>
              </a:rPr>
              <a:t>sstatus</a:t>
            </a:r>
            <a:endParaRPr lang="zh-CN" altLang="en-US" sz="4000" b="1" dirty="0">
              <a:solidFill>
                <a:srgbClr val="40485B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7F8149-7EAC-4CE3-939D-EA3837149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55306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err="1">
                <a:solidFill>
                  <a:srgbClr val="40485B"/>
                </a:solidFill>
              </a:rPr>
              <a:t>s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status</a:t>
            </a:r>
            <a:r>
              <a:rPr lang="zh-CN" altLang="en-US" dirty="0">
                <a:solidFill>
                  <a:srgbClr val="40485B"/>
                </a:solidFill>
              </a:rPr>
              <a:t>与前面讲述的</a:t>
            </a:r>
            <a:r>
              <a:rPr lang="en-US" altLang="zh-CN" dirty="0" err="1">
                <a:solidFill>
                  <a:srgbClr val="40485B"/>
                </a:solidFill>
              </a:rPr>
              <a:t>mstatus</a:t>
            </a:r>
            <a:r>
              <a:rPr lang="zh-CN" altLang="en-US" dirty="0">
                <a:solidFill>
                  <a:srgbClr val="40485B"/>
                </a:solidFill>
              </a:rPr>
              <a:t>结构相似。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sstatus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中与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mstatus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相同</a:t>
            </a:r>
            <a:r>
              <a:rPr lang="zh-CN" altLang="en-US" dirty="0">
                <a:solidFill>
                  <a:srgbClr val="40485B"/>
                </a:solidFill>
              </a:rPr>
              <a:t>位置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的字段具有与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mstatus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有类似的作用。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F73A5CC-7385-4562-BEBE-3EBA576E2B61}"/>
              </a:ext>
            </a:extLst>
          </p:cNvPr>
          <p:cNvSpPr txBox="1"/>
          <p:nvPr/>
        </p:nvSpPr>
        <p:spPr>
          <a:xfrm>
            <a:off x="5289712" y="6439327"/>
            <a:ext cx="1856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sstatus</a:t>
            </a:r>
            <a:r>
              <a:rPr lang="zh-CN" altLang="en-US" sz="2000" dirty="0"/>
              <a:t>寄存器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71C8496-096E-47C9-93E6-E215816A5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151" y="2507791"/>
            <a:ext cx="8174027" cy="166109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09BFFF1-87A8-4278-AEEC-3C28EF13D77D}"/>
              </a:ext>
            </a:extLst>
          </p:cNvPr>
          <p:cNvSpPr txBox="1"/>
          <p:nvPr/>
        </p:nvSpPr>
        <p:spPr>
          <a:xfrm>
            <a:off x="5167795" y="4273822"/>
            <a:ext cx="1856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mstatus</a:t>
            </a:r>
            <a:r>
              <a:rPr lang="zh-CN" altLang="en-US" sz="2000" dirty="0"/>
              <a:t>寄存器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EA3A216-492D-41D7-811A-DD8C592B71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151" y="4766280"/>
            <a:ext cx="8174027" cy="167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79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981D9C-0F07-4E43-A4DD-D3E5F197A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i="0" dirty="0">
                <a:solidFill>
                  <a:srgbClr val="40485B"/>
                </a:solidFill>
                <a:effectLst/>
                <a:latin typeface="+mn-lt"/>
              </a:rPr>
              <a:t>CSR</a:t>
            </a:r>
            <a:r>
              <a:rPr lang="zh-CN" altLang="en-US" sz="4000" b="1" i="0" dirty="0">
                <a:solidFill>
                  <a:srgbClr val="40485B"/>
                </a:solidFill>
                <a:effectLst/>
                <a:latin typeface="+mn-lt"/>
              </a:rPr>
              <a:t>寄存器</a:t>
            </a:r>
            <a:r>
              <a:rPr lang="zh-CN" altLang="en-US" sz="4000" b="1" i="0" dirty="0">
                <a:solidFill>
                  <a:srgbClr val="40485B"/>
                </a:solidFill>
                <a:effectLst/>
                <a:latin typeface="-apple-system"/>
              </a:rPr>
              <a:t>的读写指令</a:t>
            </a:r>
            <a:endParaRPr lang="zh-CN" altLang="en-US" sz="40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0B0DCC-6DA6-4F29-9FC6-07056DD7A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rgbClr val="40485B"/>
                </a:solidFill>
                <a:latin typeface="+mj-lt"/>
              </a:rPr>
              <a:t>对</a:t>
            </a:r>
            <a:r>
              <a:rPr lang="en-US" altLang="zh-CN" dirty="0">
                <a:solidFill>
                  <a:srgbClr val="40485B"/>
                </a:solidFill>
                <a:latin typeface="+mj-lt"/>
              </a:rPr>
              <a:t>CSR</a:t>
            </a:r>
            <a:r>
              <a:rPr lang="zh-CN" altLang="en-US" dirty="0">
                <a:solidFill>
                  <a:srgbClr val="40485B"/>
                </a:solidFill>
                <a:latin typeface="+mj-lt"/>
              </a:rPr>
              <a:t>的读写操作仅可使用</a:t>
            </a:r>
            <a:r>
              <a:rPr lang="en-US" altLang="zh-CN" dirty="0">
                <a:solidFill>
                  <a:srgbClr val="40485B"/>
                </a:solidFill>
                <a:latin typeface="+mj-lt"/>
              </a:rPr>
              <a:t>CSR</a:t>
            </a:r>
            <a:r>
              <a:rPr lang="zh-CN" altLang="en-US" dirty="0">
                <a:solidFill>
                  <a:srgbClr val="40485B"/>
                </a:solidFill>
                <a:latin typeface="+mj-lt"/>
              </a:rPr>
              <a:t>读写指令，常用的</a:t>
            </a:r>
            <a:r>
              <a:rPr lang="en-US" altLang="zh-CN" dirty="0">
                <a:solidFill>
                  <a:srgbClr val="40485B"/>
                </a:solidFill>
                <a:latin typeface="+mj-lt"/>
              </a:rPr>
              <a:t>CSR</a:t>
            </a:r>
            <a:r>
              <a:rPr lang="zh-CN" altLang="en-US" dirty="0">
                <a:solidFill>
                  <a:srgbClr val="40485B"/>
                </a:solidFill>
                <a:latin typeface="+mj-lt"/>
              </a:rPr>
              <a:t>读写指令有：</a:t>
            </a:r>
            <a:endParaRPr lang="en-US" altLang="zh-CN" dirty="0">
              <a:solidFill>
                <a:srgbClr val="40485B"/>
              </a:solidFill>
              <a:latin typeface="+mj-lt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A1EA5C98-B745-40E6-AE2C-9292B88C26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851236"/>
              </p:ext>
            </p:extLst>
          </p:nvPr>
        </p:nvGraphicFramePr>
        <p:xfrm>
          <a:off x="644769" y="2136163"/>
          <a:ext cx="10925908" cy="46937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07627">
                  <a:extLst>
                    <a:ext uri="{9D8B030D-6E8A-4147-A177-3AD203B41FA5}">
                      <a16:colId xmlns:a16="http://schemas.microsoft.com/office/drawing/2014/main" val="3243281297"/>
                    </a:ext>
                  </a:extLst>
                </a:gridCol>
                <a:gridCol w="9318281">
                  <a:extLst>
                    <a:ext uri="{9D8B030D-6E8A-4147-A177-3AD203B41FA5}">
                      <a16:colId xmlns:a16="http://schemas.microsoft.com/office/drawing/2014/main" val="2378721808"/>
                    </a:ext>
                  </a:extLst>
                </a:gridCol>
              </a:tblGrid>
              <a:tr h="26765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 dirty="0">
                          <a:effectLst/>
                        </a:rPr>
                        <a:t>指令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 dirty="0">
                          <a:effectLst/>
                        </a:rPr>
                        <a:t>功能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5219994"/>
                  </a:ext>
                </a:extLst>
              </a:tr>
              <a:tr h="5099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effectLst/>
                        </a:rPr>
                        <a:t>csrr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rd</a:t>
                      </a:r>
                      <a:r>
                        <a:rPr lang="en-US" sz="1800" u="none" strike="noStrike" dirty="0">
                          <a:effectLst/>
                        </a:rPr>
                        <a:t>, </a:t>
                      </a:r>
                      <a:r>
                        <a:rPr lang="en-US" sz="1800" u="none" strike="noStrike" dirty="0" err="1">
                          <a:effectLst/>
                        </a:rPr>
                        <a:t>csr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Control and Status Register Read，</a:t>
                      </a:r>
                      <a:r>
                        <a:rPr lang="zh-CN" altLang="en-US" sz="1800" u="none" strike="noStrike" dirty="0">
                          <a:effectLst/>
                        </a:rPr>
                        <a:t>读</a:t>
                      </a:r>
                      <a:r>
                        <a:rPr lang="en-US" sz="1800" u="none" strike="noStrike" dirty="0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指令。 把</a:t>
                      </a:r>
                      <a:r>
                        <a:rPr lang="en-US" sz="1800" u="none" strike="noStrike" dirty="0" err="1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寄存器中的值写入到</a:t>
                      </a:r>
                      <a:r>
                        <a:rPr lang="en-US" sz="1800" u="none" strike="noStrike" dirty="0" err="1">
                          <a:effectLst/>
                        </a:rPr>
                        <a:t>rd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寄存器中。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26972356"/>
                  </a:ext>
                </a:extLst>
              </a:tr>
              <a:tr h="5099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csrw csr, rs1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Control and Status Register Write，</a:t>
                      </a:r>
                      <a:r>
                        <a:rPr lang="zh-CN" altLang="en-US" sz="1800" u="none" strike="noStrike" dirty="0">
                          <a:effectLst/>
                        </a:rPr>
                        <a:t>写</a:t>
                      </a:r>
                      <a:r>
                        <a:rPr lang="en-US" sz="1800" u="none" strike="noStrike" dirty="0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指令。 把</a:t>
                      </a:r>
                      <a:r>
                        <a:rPr lang="en-US" sz="1800" u="none" strike="noStrike" dirty="0">
                          <a:effectLst/>
                        </a:rPr>
                        <a:t>rs1</a:t>
                      </a:r>
                      <a:r>
                        <a:rPr lang="zh-CN" altLang="en-US" sz="1800" u="none" strike="noStrike" dirty="0">
                          <a:effectLst/>
                        </a:rPr>
                        <a:t>的值写到</a:t>
                      </a:r>
                      <a:r>
                        <a:rPr lang="en-US" sz="1800" u="none" strike="noStrike" dirty="0" err="1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寄存器中。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016151"/>
                  </a:ext>
                </a:extLst>
              </a:tr>
              <a:tr h="5099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csrs csr, rs1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Control and Status Register Set，</a:t>
                      </a:r>
                      <a:r>
                        <a:rPr lang="zh-CN" altLang="en-US" sz="1800" u="none" strike="noStrike" dirty="0">
                          <a:effectLst/>
                        </a:rPr>
                        <a:t>设置</a:t>
                      </a:r>
                      <a:r>
                        <a:rPr lang="en-US" sz="1800" u="none" strike="noStrike" dirty="0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指令。 对于</a:t>
                      </a:r>
                      <a:r>
                        <a:rPr lang="en-US" sz="1800" u="none" strike="noStrike" dirty="0">
                          <a:effectLst/>
                        </a:rPr>
                        <a:t>rs1</a:t>
                      </a:r>
                      <a:r>
                        <a:rPr lang="zh-CN" altLang="en-US" sz="1800" u="none" strike="noStrike" dirty="0">
                          <a:effectLst/>
                        </a:rPr>
                        <a:t>中每一个为</a:t>
                      </a:r>
                      <a:r>
                        <a:rPr lang="en-US" altLang="zh-CN" sz="1800" u="none" strike="noStrike" dirty="0">
                          <a:effectLst/>
                        </a:rPr>
                        <a:t>1</a:t>
                      </a:r>
                      <a:r>
                        <a:rPr lang="zh-CN" altLang="en-US" sz="1800" u="none" strike="noStrike" dirty="0">
                          <a:effectLst/>
                        </a:rPr>
                        <a:t>的位，将</a:t>
                      </a:r>
                      <a:r>
                        <a:rPr lang="en-US" sz="1800" u="none" strike="noStrike" dirty="0" err="1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寄存器中对应位置位。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8371602"/>
                  </a:ext>
                </a:extLst>
              </a:tr>
              <a:tr h="5099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csrc csr, rs1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Control and Status Register Clear，</a:t>
                      </a:r>
                      <a:r>
                        <a:rPr lang="zh-CN" altLang="en-US" sz="1800" u="none" strike="noStrike" dirty="0">
                          <a:effectLst/>
                        </a:rPr>
                        <a:t>清除</a:t>
                      </a:r>
                      <a:r>
                        <a:rPr lang="en-US" sz="1800" u="none" strike="noStrike" dirty="0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指令。 对于</a:t>
                      </a:r>
                      <a:r>
                        <a:rPr lang="en-US" sz="1800" u="none" strike="noStrike" dirty="0">
                          <a:effectLst/>
                        </a:rPr>
                        <a:t>rs1</a:t>
                      </a:r>
                      <a:r>
                        <a:rPr lang="zh-CN" altLang="en-US" sz="1800" u="none" strike="noStrike" dirty="0">
                          <a:effectLst/>
                        </a:rPr>
                        <a:t>中每一个为</a:t>
                      </a:r>
                      <a:r>
                        <a:rPr lang="en-US" altLang="zh-CN" sz="1800" u="none" strike="noStrike" dirty="0">
                          <a:effectLst/>
                        </a:rPr>
                        <a:t>1</a:t>
                      </a:r>
                      <a:r>
                        <a:rPr lang="zh-CN" altLang="en-US" sz="1800" u="none" strike="noStrike" dirty="0">
                          <a:effectLst/>
                        </a:rPr>
                        <a:t>的位，将</a:t>
                      </a:r>
                      <a:r>
                        <a:rPr lang="en-US" sz="1800" u="none" strike="noStrike" dirty="0" err="1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寄存器中对应位清零。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87730993"/>
                  </a:ext>
                </a:extLst>
              </a:tr>
              <a:tr h="7578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csrrs rd, csr, rs1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Control and Status Register Read and Set，</a:t>
                      </a:r>
                      <a:r>
                        <a:rPr lang="zh-CN" altLang="en-US" sz="1800" u="none" strike="noStrike" dirty="0">
                          <a:effectLst/>
                        </a:rPr>
                        <a:t>读后置位</a:t>
                      </a:r>
                      <a:r>
                        <a:rPr lang="en-US" sz="1800" u="none" strike="noStrike" dirty="0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指令。 记控制寄存器中的值为</a:t>
                      </a:r>
                      <a:r>
                        <a:rPr lang="en-US" sz="1800" u="none" strike="noStrike" dirty="0">
                          <a:effectLst/>
                        </a:rPr>
                        <a:t>t，</a:t>
                      </a:r>
                      <a:r>
                        <a:rPr lang="zh-CN" altLang="en-US" sz="1800" u="none" strike="noStrike" dirty="0">
                          <a:effectLst/>
                        </a:rPr>
                        <a:t>把</a:t>
                      </a:r>
                      <a:r>
                        <a:rPr lang="en-US" sz="1800" u="none" strike="noStrike" dirty="0">
                          <a:effectLst/>
                        </a:rPr>
                        <a:t>t</a:t>
                      </a:r>
                      <a:r>
                        <a:rPr lang="zh-CN" altLang="en-US" sz="1800" u="none" strike="noStrike" dirty="0">
                          <a:effectLst/>
                        </a:rPr>
                        <a:t>和寄存器</a:t>
                      </a:r>
                      <a:r>
                        <a:rPr lang="en-US" sz="1800" u="none" strike="noStrike" dirty="0">
                          <a:effectLst/>
                        </a:rPr>
                        <a:t>rs1</a:t>
                      </a:r>
                      <a:r>
                        <a:rPr lang="zh-CN" altLang="en-US" sz="1800" u="none" strike="noStrike" dirty="0">
                          <a:effectLst/>
                        </a:rPr>
                        <a:t>按位或的结果写入</a:t>
                      </a:r>
                      <a:r>
                        <a:rPr lang="en-US" sz="1800" u="none" strike="noStrike" dirty="0" err="1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寄存器，再把</a:t>
                      </a:r>
                      <a:r>
                        <a:rPr lang="en-US" sz="1800" u="none" strike="noStrike" dirty="0">
                          <a:effectLst/>
                        </a:rPr>
                        <a:t>t</a:t>
                      </a:r>
                      <a:r>
                        <a:rPr lang="zh-CN" altLang="en-US" sz="1800" u="none" strike="noStrike" dirty="0">
                          <a:effectLst/>
                        </a:rPr>
                        <a:t>写入</a:t>
                      </a:r>
                      <a:r>
                        <a:rPr lang="en-US" sz="1800" u="none" strike="noStrike" dirty="0" err="1">
                          <a:effectLst/>
                        </a:rPr>
                        <a:t>rd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4130184"/>
                  </a:ext>
                </a:extLst>
              </a:tr>
              <a:tr h="7578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csrrc rd, csr, rs1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Control and Status Register Read and Clear，</a:t>
                      </a:r>
                      <a:r>
                        <a:rPr lang="zh-CN" altLang="en-US" sz="1800" u="none" strike="noStrike" dirty="0">
                          <a:effectLst/>
                        </a:rPr>
                        <a:t>读后清除</a:t>
                      </a:r>
                      <a:r>
                        <a:rPr lang="en-US" sz="1800" u="none" strike="noStrike" dirty="0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指令。 记控制寄存器中的值为</a:t>
                      </a:r>
                      <a:r>
                        <a:rPr lang="en-US" sz="1800" u="none" strike="noStrike" dirty="0">
                          <a:effectLst/>
                        </a:rPr>
                        <a:t>t，</a:t>
                      </a:r>
                      <a:r>
                        <a:rPr lang="zh-CN" altLang="en-US" sz="1800" u="none" strike="noStrike" dirty="0">
                          <a:effectLst/>
                        </a:rPr>
                        <a:t>把</a:t>
                      </a:r>
                      <a:r>
                        <a:rPr lang="en-US" sz="1800" u="none" strike="noStrike" dirty="0">
                          <a:effectLst/>
                        </a:rPr>
                        <a:t>t</a:t>
                      </a:r>
                      <a:r>
                        <a:rPr lang="zh-CN" altLang="en-US" sz="1800" u="none" strike="noStrike" dirty="0">
                          <a:effectLst/>
                        </a:rPr>
                        <a:t>和寄存器</a:t>
                      </a:r>
                      <a:r>
                        <a:rPr lang="en-US" sz="1800" u="none" strike="noStrike" dirty="0">
                          <a:effectLst/>
                        </a:rPr>
                        <a:t>rs1</a:t>
                      </a:r>
                      <a:r>
                        <a:rPr lang="zh-CN" altLang="en-US" sz="1800" u="none" strike="noStrike" dirty="0">
                          <a:effectLst/>
                        </a:rPr>
                        <a:t>中的值按位与的结果写入</a:t>
                      </a:r>
                      <a:r>
                        <a:rPr lang="en-US" sz="1800" u="none" strike="noStrike" dirty="0" err="1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寄存器，再把</a:t>
                      </a:r>
                      <a:r>
                        <a:rPr lang="en-US" sz="1800" u="none" strike="noStrike" dirty="0">
                          <a:effectLst/>
                        </a:rPr>
                        <a:t>t</a:t>
                      </a:r>
                      <a:r>
                        <a:rPr lang="zh-CN" altLang="en-US" sz="1800" u="none" strike="noStrike" dirty="0">
                          <a:effectLst/>
                        </a:rPr>
                        <a:t>写入</a:t>
                      </a:r>
                      <a:r>
                        <a:rPr lang="en-US" sz="1800" u="none" strike="noStrike" dirty="0" err="1">
                          <a:effectLst/>
                        </a:rPr>
                        <a:t>rd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2802829"/>
                  </a:ext>
                </a:extLst>
              </a:tr>
              <a:tr h="7578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effectLst/>
                        </a:rPr>
                        <a:t>csrrw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rd</a:t>
                      </a:r>
                      <a:r>
                        <a:rPr lang="en-US" sz="1800" u="none" strike="noStrike" dirty="0">
                          <a:effectLst/>
                        </a:rPr>
                        <a:t>, </a:t>
                      </a:r>
                      <a:r>
                        <a:rPr lang="en-US" sz="1800" u="none" strike="noStrike" dirty="0" err="1">
                          <a:effectLst/>
                        </a:rPr>
                        <a:t>csr</a:t>
                      </a:r>
                      <a:r>
                        <a:rPr lang="en-US" sz="1800" u="none" strike="noStrike" dirty="0">
                          <a:effectLst/>
                        </a:rPr>
                        <a:t>, rs1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Control and Status Register Read and Write，</a:t>
                      </a:r>
                      <a:r>
                        <a:rPr lang="zh-CN" altLang="en-US" sz="1800" u="none" strike="noStrike" dirty="0">
                          <a:effectLst/>
                        </a:rPr>
                        <a:t>读后写</a:t>
                      </a:r>
                      <a:r>
                        <a:rPr lang="en-US" sz="1800" u="none" strike="noStrike" dirty="0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指令。 记控制寄存器中的值为</a:t>
                      </a:r>
                      <a:r>
                        <a:rPr lang="en-US" sz="1800" u="none" strike="noStrike" dirty="0">
                          <a:effectLst/>
                        </a:rPr>
                        <a:t>t，</a:t>
                      </a:r>
                      <a:r>
                        <a:rPr lang="zh-CN" altLang="en-US" sz="1800" u="none" strike="noStrike" dirty="0">
                          <a:effectLst/>
                        </a:rPr>
                        <a:t>把寄存器</a:t>
                      </a:r>
                      <a:r>
                        <a:rPr lang="en-US" sz="1800" u="none" strike="noStrike" dirty="0">
                          <a:effectLst/>
                        </a:rPr>
                        <a:t>rs1</a:t>
                      </a:r>
                      <a:r>
                        <a:rPr lang="zh-CN" altLang="en-US" sz="1800" u="none" strike="noStrike" dirty="0">
                          <a:effectLst/>
                        </a:rPr>
                        <a:t>的值写入</a:t>
                      </a:r>
                      <a:r>
                        <a:rPr lang="en-US" sz="1800" u="none" strike="noStrike" dirty="0" err="1">
                          <a:effectLst/>
                        </a:rPr>
                        <a:t>csr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寄存器，再把</a:t>
                      </a:r>
                      <a:r>
                        <a:rPr lang="en-US" sz="1800" u="none" strike="noStrike" dirty="0">
                          <a:effectLst/>
                        </a:rPr>
                        <a:t>t</a:t>
                      </a:r>
                      <a:r>
                        <a:rPr lang="zh-CN" altLang="en-US" sz="1800" u="none" strike="noStrike" dirty="0">
                          <a:effectLst/>
                        </a:rPr>
                        <a:t>写入</a:t>
                      </a:r>
                      <a:r>
                        <a:rPr lang="en-US" sz="1800" u="none" strike="noStrike" dirty="0" err="1">
                          <a:effectLst/>
                        </a:rPr>
                        <a:t>rd</a:t>
                      </a:r>
                      <a:r>
                        <a:rPr lang="zh-CN" altLang="en-US" sz="1800" u="none" strike="noStrike" dirty="0">
                          <a:effectLst/>
                        </a:rPr>
                        <a:t>寄存器。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97327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5450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03946E-F057-49A2-AB10-C0FA08C57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  <a:latin typeface="-apple-system"/>
              </a:rPr>
              <a:t/>
            </a:r>
            <a:br>
              <a:rPr lang="zh-CN" altLang="en-US" b="1" i="0" dirty="0">
                <a:solidFill>
                  <a:srgbClr val="40485B"/>
                </a:solidFill>
                <a:effectLst/>
                <a:latin typeface="-apple-system"/>
              </a:rPr>
            </a:br>
            <a:r>
              <a:rPr lang="zh-CN" altLang="en-US" sz="4900" b="1" i="0" dirty="0">
                <a:solidFill>
                  <a:srgbClr val="40485B"/>
                </a:solidFill>
                <a:effectLst/>
              </a:rPr>
              <a:t>中断和中断处理</a:t>
            </a:r>
            <a:r>
              <a:rPr lang="zh-CN" altLang="en-US" b="1" i="0" dirty="0">
                <a:solidFill>
                  <a:srgbClr val="40485B"/>
                </a:solidFill>
                <a:effectLst/>
                <a:latin typeface="-apple-system"/>
              </a:rPr>
              <a:t/>
            </a:r>
            <a:br>
              <a:rPr lang="zh-CN" altLang="en-US" b="1" i="0" dirty="0">
                <a:solidFill>
                  <a:srgbClr val="40485B"/>
                </a:solidFill>
                <a:effectLst/>
                <a:latin typeface="-apple-system"/>
              </a:rPr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35BAF7-DA5F-42A4-8E94-8AFB8ACA1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82"/>
            <a:ext cx="5257800" cy="460678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40485B"/>
                </a:solidFill>
                <a:latin typeface="+mj-lt"/>
              </a:rPr>
              <a:t>中断分为以下三类：</a:t>
            </a:r>
            <a:endParaRPr lang="en-US" altLang="zh-CN" dirty="0">
              <a:solidFill>
                <a:srgbClr val="40485B"/>
              </a:solidFill>
              <a:latin typeface="+mj-lt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b="1" i="0" dirty="0">
                <a:solidFill>
                  <a:srgbClr val="40485B"/>
                </a:solidFill>
                <a:effectLst/>
                <a:latin typeface="+mj-lt"/>
              </a:rPr>
              <a:t>Exception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+mj-lt"/>
              </a:rPr>
              <a:t>（异常）。</a:t>
            </a:r>
            <a:endParaRPr lang="en-US" altLang="zh-CN" b="0" i="0" dirty="0">
              <a:solidFill>
                <a:srgbClr val="40485B"/>
              </a:solidFill>
              <a:effectLst/>
              <a:latin typeface="+mj-lt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b="1" i="0" dirty="0">
                <a:solidFill>
                  <a:srgbClr val="40485B"/>
                </a:solidFill>
                <a:effectLst/>
                <a:latin typeface="+mj-lt"/>
              </a:rPr>
              <a:t>Trap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+mj-lt"/>
              </a:rPr>
              <a:t>（即我们通常理解的“系统调用”或者“软件中断”）。</a:t>
            </a:r>
            <a:endParaRPr lang="en-US" altLang="zh-CN" b="0" i="0" dirty="0">
              <a:solidFill>
                <a:srgbClr val="40485B"/>
              </a:solidFill>
              <a:effectLst/>
              <a:latin typeface="+mj-lt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b="0" i="0" dirty="0">
                <a:solidFill>
                  <a:srgbClr val="40485B"/>
                </a:solidFill>
                <a:effectLst/>
                <a:latin typeface="+mj-lt"/>
              </a:rPr>
              <a:t> </a:t>
            </a:r>
            <a:r>
              <a:rPr lang="en-US" altLang="zh-CN" b="1" i="0" dirty="0">
                <a:solidFill>
                  <a:srgbClr val="40485B"/>
                </a:solidFill>
                <a:effectLst/>
                <a:latin typeface="+mj-lt"/>
              </a:rPr>
              <a:t>Interrupt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+mj-lt"/>
              </a:rPr>
              <a:t>：一般由外部设备产生。</a:t>
            </a:r>
            <a:endParaRPr lang="zh-CN" altLang="en-US" dirty="0">
              <a:solidFill>
                <a:srgbClr val="40485B"/>
              </a:solidFill>
              <a:latin typeface="+mj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875093A-0E8C-4E39-A183-E23B97609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94691"/>
            <a:ext cx="5640255" cy="327274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E290B98-2A7F-4671-8E85-437CA7F1E881}"/>
              </a:ext>
            </a:extLst>
          </p:cNvPr>
          <p:cNvSpPr txBox="1"/>
          <p:nvPr/>
        </p:nvSpPr>
        <p:spPr>
          <a:xfrm>
            <a:off x="7987922" y="4936491"/>
            <a:ext cx="1856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中断示意图</a:t>
            </a:r>
          </a:p>
        </p:txBody>
      </p:sp>
    </p:spTree>
    <p:extLst>
      <p:ext uri="{BB962C8B-B14F-4D97-AF65-F5344CB8AC3E}">
        <p14:creationId xmlns:p14="http://schemas.microsoft.com/office/powerpoint/2010/main" val="3175549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CEC349-B209-497F-941D-A9E11E1FB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b="1" i="0" dirty="0">
                <a:solidFill>
                  <a:srgbClr val="40485B"/>
                </a:solidFill>
                <a:effectLst/>
                <a:latin typeface="-apple-system"/>
              </a:rPr>
              <a:t>中断向量表</a:t>
            </a:r>
            <a:endParaRPr lang="zh-CN" altLang="en-US" sz="4000" b="1" dirty="0"/>
          </a:p>
        </p:txBody>
      </p:sp>
      <p:graphicFrame>
        <p:nvGraphicFramePr>
          <p:cNvPr id="12" name="内容占位符 11">
            <a:extLst>
              <a:ext uri="{FF2B5EF4-FFF2-40B4-BE49-F238E27FC236}">
                <a16:creationId xmlns:a16="http://schemas.microsoft.com/office/drawing/2014/main" id="{4A609A1B-56C3-4466-BF73-EBFFA09606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1153436"/>
              </p:ext>
            </p:extLst>
          </p:nvPr>
        </p:nvGraphicFramePr>
        <p:xfrm>
          <a:off x="1992920" y="2516359"/>
          <a:ext cx="8206155" cy="3752850"/>
        </p:xfrm>
        <a:graphic>
          <a:graphicData uri="http://schemas.openxmlformats.org/drawingml/2006/table">
            <a:tbl>
              <a:tblPr/>
              <a:tblGrid>
                <a:gridCol w="1560751">
                  <a:extLst>
                    <a:ext uri="{9D8B030D-6E8A-4147-A177-3AD203B41FA5}">
                      <a16:colId xmlns:a16="http://schemas.microsoft.com/office/drawing/2014/main" val="4037240300"/>
                    </a:ext>
                  </a:extLst>
                </a:gridCol>
                <a:gridCol w="1359726">
                  <a:extLst>
                    <a:ext uri="{9D8B030D-6E8A-4147-A177-3AD203B41FA5}">
                      <a16:colId xmlns:a16="http://schemas.microsoft.com/office/drawing/2014/main" val="965224931"/>
                    </a:ext>
                  </a:extLst>
                </a:gridCol>
                <a:gridCol w="5285678">
                  <a:extLst>
                    <a:ext uri="{9D8B030D-6E8A-4147-A177-3AD203B41FA5}">
                      <a16:colId xmlns:a16="http://schemas.microsoft.com/office/drawing/2014/main" val="2517209643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Interrupt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Code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中断描述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2174482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Machine software interrupt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200787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Machine timer interrupt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920826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Machine external interrupt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241665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&gt;=16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Implementation defined local interrupts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293569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Illegal Instruction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364547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Environment call from U-mode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213859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Environment call from S-mode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739586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Load page fault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007099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等线" panose="02010600030101010101" pitchFamily="2" charset="-122"/>
                        </a:rPr>
                        <a:t>Store/AMO page fault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5944560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194C234C-AF16-4191-B42B-9B5A83AC3544}"/>
              </a:ext>
            </a:extLst>
          </p:cNvPr>
          <p:cNvSpPr txBox="1"/>
          <p:nvPr/>
        </p:nvSpPr>
        <p:spPr>
          <a:xfrm>
            <a:off x="4894075" y="1793967"/>
            <a:ext cx="2403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中断向量表（部分）</a:t>
            </a:r>
          </a:p>
        </p:txBody>
      </p:sp>
    </p:spTree>
    <p:extLst>
      <p:ext uri="{BB962C8B-B14F-4D97-AF65-F5344CB8AC3E}">
        <p14:creationId xmlns:p14="http://schemas.microsoft.com/office/powerpoint/2010/main" val="2918164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F0BAE1B-076A-4D40-92AA-0E4910B19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591" y="1608992"/>
            <a:ext cx="10814539" cy="5081954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zh-CN" altLang="en-US" sz="4000" dirty="0">
                <a:solidFill>
                  <a:srgbClr val="40485B"/>
                </a:solidFill>
                <a:ea typeface="+mj-ea"/>
                <a:cs typeface="+mj-cs"/>
              </a:rPr>
              <a:t>中断处理通常</a:t>
            </a:r>
            <a:r>
              <a:rPr lang="zh-CN" altLang="en-US" sz="4000">
                <a:solidFill>
                  <a:srgbClr val="40485B"/>
                </a:solidFill>
                <a:ea typeface="+mj-ea"/>
                <a:cs typeface="+mj-cs"/>
              </a:rPr>
              <a:t>包括以下</a:t>
            </a:r>
            <a:r>
              <a:rPr lang="zh-CN" altLang="en-US" sz="4000" dirty="0">
                <a:solidFill>
                  <a:srgbClr val="40485B"/>
                </a:solidFill>
                <a:ea typeface="+mj-ea"/>
                <a:cs typeface="+mj-cs"/>
              </a:rPr>
              <a:t>几个步骤：  </a:t>
            </a:r>
            <a:endParaRPr lang="en-US" altLang="zh-CN" sz="4000" dirty="0">
              <a:solidFill>
                <a:srgbClr val="40485B"/>
              </a:solidFill>
              <a:ea typeface="+mj-ea"/>
              <a:cs typeface="+mj-cs"/>
            </a:endParaRPr>
          </a:p>
          <a:p>
            <a:pPr marL="742950" indent="-742950">
              <a:lnSpc>
                <a:spcPct val="11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4000" dirty="0">
                <a:solidFill>
                  <a:srgbClr val="40485B"/>
                </a:solidFill>
                <a:ea typeface="+mj-ea"/>
                <a:cs typeface="+mj-cs"/>
              </a:rPr>
              <a:t>中断请求：在中断请求被响应之前会一直发送中断请求。  </a:t>
            </a:r>
            <a:endParaRPr lang="en-US" altLang="zh-CN" sz="4000" dirty="0">
              <a:solidFill>
                <a:srgbClr val="40485B"/>
              </a:solidFill>
              <a:ea typeface="+mj-ea"/>
              <a:cs typeface="+mj-cs"/>
            </a:endParaRPr>
          </a:p>
          <a:p>
            <a:pPr marL="742950" indent="-742950">
              <a:lnSpc>
                <a:spcPct val="11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4000" dirty="0">
                <a:solidFill>
                  <a:srgbClr val="40485B"/>
                </a:solidFill>
                <a:ea typeface="+mj-ea"/>
                <a:cs typeface="+mj-cs"/>
              </a:rPr>
              <a:t>中断源识别：当系统同时有多个中断源发出的中断请求时，系统往往只能相应并处理一个中断，这就要求</a:t>
            </a:r>
            <a:r>
              <a:rPr lang="en-US" altLang="zh-CN" sz="4000" dirty="0">
                <a:solidFill>
                  <a:srgbClr val="40485B"/>
                </a:solidFill>
                <a:ea typeface="+mj-ea"/>
                <a:cs typeface="+mj-cs"/>
              </a:rPr>
              <a:t>CPU</a:t>
            </a:r>
            <a:r>
              <a:rPr lang="zh-CN" altLang="en-US" sz="4000" dirty="0">
                <a:solidFill>
                  <a:srgbClr val="40485B"/>
                </a:solidFill>
                <a:ea typeface="+mj-ea"/>
                <a:cs typeface="+mj-cs"/>
              </a:rPr>
              <a:t>对来到的中断请求进行判优，选择出同一时间优先级最高的给予响应和处理。  </a:t>
            </a:r>
            <a:endParaRPr lang="en-US" altLang="zh-CN" sz="4000" dirty="0">
              <a:solidFill>
                <a:srgbClr val="40485B"/>
              </a:solidFill>
              <a:ea typeface="+mj-ea"/>
              <a:cs typeface="+mj-cs"/>
            </a:endParaRPr>
          </a:p>
          <a:p>
            <a:pPr marL="742950" indent="-742950">
              <a:lnSpc>
                <a:spcPct val="11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4000" dirty="0">
                <a:solidFill>
                  <a:srgbClr val="40485B"/>
                </a:solidFill>
                <a:ea typeface="+mj-ea"/>
                <a:cs typeface="+mj-cs"/>
              </a:rPr>
              <a:t>中断响应：中断响应时，</a:t>
            </a:r>
            <a:r>
              <a:rPr lang="en-US" altLang="zh-CN" sz="4000" dirty="0">
                <a:solidFill>
                  <a:srgbClr val="40485B"/>
                </a:solidFill>
                <a:ea typeface="+mj-ea"/>
                <a:cs typeface="+mj-cs"/>
              </a:rPr>
              <a:t>CPU</a:t>
            </a:r>
            <a:r>
              <a:rPr lang="zh-CN" altLang="en-US" sz="4000" dirty="0">
                <a:solidFill>
                  <a:srgbClr val="40485B"/>
                </a:solidFill>
                <a:ea typeface="+mj-ea"/>
                <a:cs typeface="+mj-cs"/>
              </a:rPr>
              <a:t>要向中断源发出中断响应信号。</a:t>
            </a:r>
            <a:endParaRPr lang="en-US" altLang="zh-CN" sz="4000" dirty="0">
              <a:solidFill>
                <a:srgbClr val="40485B"/>
              </a:solidFill>
              <a:ea typeface="+mj-ea"/>
              <a:cs typeface="+mj-cs"/>
            </a:endParaRPr>
          </a:p>
          <a:p>
            <a:pPr marL="742950" indent="-742950">
              <a:lnSpc>
                <a:spcPct val="11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4000" dirty="0">
                <a:solidFill>
                  <a:srgbClr val="40485B"/>
                </a:solidFill>
                <a:ea typeface="+mj-ea"/>
                <a:cs typeface="+mj-cs"/>
              </a:rPr>
              <a:t>中断处理：保护软件现场（把中断服务子程序中要用到的寄存器的内容压入堆栈）、开中断（为了可以嵌套）、执行中断处理程序、关中断、恢复现场。 </a:t>
            </a:r>
            <a:endParaRPr lang="en-US" altLang="zh-CN" sz="4000" dirty="0">
              <a:solidFill>
                <a:srgbClr val="40485B"/>
              </a:solidFill>
              <a:ea typeface="+mj-ea"/>
              <a:cs typeface="+mj-cs"/>
            </a:endParaRPr>
          </a:p>
          <a:p>
            <a:pPr marL="742950" indent="-742950">
              <a:lnSpc>
                <a:spcPct val="11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zh-CN" altLang="en-US" sz="4000" dirty="0">
                <a:solidFill>
                  <a:srgbClr val="40485B"/>
                </a:solidFill>
                <a:ea typeface="+mj-ea"/>
                <a:cs typeface="+mj-cs"/>
              </a:rPr>
              <a:t>中断返回：返回到中断前程序执行位置的下一条指令。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B9C68E2-6789-464C-A071-D4A7D2134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000" b="1" i="0" dirty="0">
                <a:solidFill>
                  <a:srgbClr val="40485B"/>
                </a:solidFill>
                <a:effectLst/>
                <a:latin typeface="-apple-system"/>
              </a:rPr>
              <a:t>中断处理过程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692438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7288B-5ECF-48A7-8C50-BF8E2EE4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  <a:latin typeface="-apple-system"/>
              </a:rPr>
              <a:t>目录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38F89E-4960-439A-9A46-2FBA8E6ED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554" y="1860795"/>
            <a:ext cx="10515600" cy="4351338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+mj-lt"/>
              </a:rPr>
              <a:t>RISC-V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-apple-system"/>
              </a:rPr>
              <a:t>简介</a:t>
            </a:r>
            <a:endParaRPr lang="zh-CN" altLang="en-US" b="0" i="0" dirty="0">
              <a:solidFill>
                <a:srgbClr val="FF0000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代理内核简介</a:t>
            </a:r>
            <a:endParaRPr lang="zh-CN" altLang="en-US" b="0" i="0" dirty="0">
              <a:effectLst/>
              <a:latin typeface="-apple-system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  <a:latin typeface="-apple-system"/>
              </a:rPr>
              <a:t>相关工具软件</a:t>
            </a:r>
            <a:endParaRPr lang="zh-CN" altLang="en-US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937852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44FB6C-5416-4EEC-8EED-DC75C770C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i="0" dirty="0">
                <a:solidFill>
                  <a:srgbClr val="40485B"/>
                </a:solidFill>
                <a:effectLst/>
                <a:latin typeface="+mn-lt"/>
              </a:rPr>
              <a:t>RISC-V</a:t>
            </a:r>
            <a:r>
              <a:rPr lang="zh-CN" altLang="en-US" sz="4000" b="1" i="0" dirty="0">
                <a:solidFill>
                  <a:srgbClr val="40485B"/>
                </a:solidFill>
                <a:effectLst/>
                <a:latin typeface="+mn-lt"/>
              </a:rPr>
              <a:t>的中断代理机制</a:t>
            </a:r>
            <a:endParaRPr lang="zh-CN" altLang="en-US" sz="4000" b="1" dirty="0">
              <a:latin typeface="+mn-lt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3533D1-5699-41B5-86FB-9932347D7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215" y="1380392"/>
            <a:ext cx="10902462" cy="5231423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RISC-V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可以将系统中的特定中断或者异常，通过设置较高特权级的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CSR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寄存器，“代理给”某个更低的特权级处理。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00000"/>
              </a:lnSpc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机器模式“代理”给监管模式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00000"/>
              </a:lnSpc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监管模式“代理”给用户模式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00000"/>
              </a:lnSpc>
            </a:pPr>
            <a:endParaRPr lang="en-US" altLang="zh-CN" dirty="0">
              <a:solidFill>
                <a:srgbClr val="40485B"/>
              </a:solidFill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rgbClr val="40485B"/>
                </a:solidFill>
              </a:rPr>
              <a:t>PKE</a:t>
            </a:r>
            <a:r>
              <a:rPr lang="zh-CN" altLang="en-US" dirty="0">
                <a:solidFill>
                  <a:srgbClr val="40485B"/>
                </a:solidFill>
              </a:rPr>
              <a:t>代码中的中断代理实例：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solidFill>
                  <a:srgbClr val="40485B"/>
                </a:solidFill>
              </a:rPr>
              <a:t> </a:t>
            </a:r>
            <a:r>
              <a:rPr lang="en-US" altLang="zh-CN" dirty="0" err="1">
                <a:solidFill>
                  <a:srgbClr val="40485B"/>
                </a:solidFill>
              </a:rPr>
              <a:t>uintptr_t</a:t>
            </a:r>
            <a:r>
              <a:rPr lang="en-US" altLang="zh-CN" dirty="0">
                <a:solidFill>
                  <a:srgbClr val="40485B"/>
                </a:solidFill>
              </a:rPr>
              <a:t> interrupts = MIP_SSIP | MIP_STIP | MIP_SEIP;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solidFill>
                  <a:srgbClr val="40485B"/>
                </a:solidFill>
              </a:rPr>
              <a:t> </a:t>
            </a:r>
            <a:r>
              <a:rPr lang="en-US" altLang="zh-CN" dirty="0" err="1">
                <a:solidFill>
                  <a:srgbClr val="40485B"/>
                </a:solidFill>
              </a:rPr>
              <a:t>uintptr_t</a:t>
            </a:r>
            <a:r>
              <a:rPr lang="en-US" altLang="zh-CN" dirty="0">
                <a:solidFill>
                  <a:srgbClr val="40485B"/>
                </a:solidFill>
              </a:rPr>
              <a:t> exceptions = (1U &lt;&lt; CAUSE_MISALIGNED_FETCH) |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solidFill>
                  <a:srgbClr val="40485B"/>
                </a:solidFill>
              </a:rPr>
              <a:t>		(1U &lt;&lt; CAUSE_FETCH_PAGE_FAULT) |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solidFill>
                  <a:srgbClr val="40485B"/>
                </a:solidFill>
              </a:rPr>
              <a:t>                          (1U &lt;&lt; CAUSE_BREAKPOINT) | (1U &lt;&lt; CAUSE_LOAD_PAGE_FAULT) |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solidFill>
                  <a:srgbClr val="40485B"/>
                </a:solidFill>
              </a:rPr>
              <a:t>                          (1U &lt;&lt; CAUSE_STORE_PAGE_FAULT) | (1U &lt;&lt; CAUSE_USER_ECALL);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solidFill>
                  <a:srgbClr val="40485B"/>
                </a:solidFill>
              </a:rPr>
              <a:t>  </a:t>
            </a:r>
            <a:r>
              <a:rPr lang="en-US" altLang="zh-CN" dirty="0" err="1">
                <a:solidFill>
                  <a:srgbClr val="40485B"/>
                </a:solidFill>
              </a:rPr>
              <a:t>write_csr</a:t>
            </a:r>
            <a:r>
              <a:rPr lang="en-US" altLang="zh-CN" dirty="0">
                <a:solidFill>
                  <a:srgbClr val="40485B"/>
                </a:solidFill>
              </a:rPr>
              <a:t>(</a:t>
            </a:r>
            <a:r>
              <a:rPr lang="en-US" altLang="zh-CN" dirty="0" err="1">
                <a:solidFill>
                  <a:srgbClr val="40485B"/>
                </a:solidFill>
              </a:rPr>
              <a:t>mideleg</a:t>
            </a:r>
            <a:r>
              <a:rPr lang="en-US" altLang="zh-CN" dirty="0">
                <a:solidFill>
                  <a:srgbClr val="40485B"/>
                </a:solidFill>
              </a:rPr>
              <a:t>, interrupts);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solidFill>
                  <a:srgbClr val="40485B"/>
                </a:solidFill>
              </a:rPr>
              <a:t>  </a:t>
            </a:r>
            <a:r>
              <a:rPr lang="en-US" altLang="zh-CN" dirty="0" err="1">
                <a:solidFill>
                  <a:srgbClr val="40485B"/>
                </a:solidFill>
              </a:rPr>
              <a:t>write_csr</a:t>
            </a:r>
            <a:r>
              <a:rPr lang="en-US" altLang="zh-CN" dirty="0">
                <a:solidFill>
                  <a:srgbClr val="40485B"/>
                </a:solidFill>
              </a:rPr>
              <a:t>(</a:t>
            </a:r>
            <a:r>
              <a:rPr lang="en-US" altLang="zh-CN" dirty="0" err="1">
                <a:solidFill>
                  <a:srgbClr val="40485B"/>
                </a:solidFill>
              </a:rPr>
              <a:t>medeleg</a:t>
            </a:r>
            <a:r>
              <a:rPr lang="en-US" altLang="zh-CN" dirty="0">
                <a:solidFill>
                  <a:srgbClr val="40485B"/>
                </a:solidFill>
              </a:rPr>
              <a:t>, exceptions);</a:t>
            </a:r>
            <a:endParaRPr lang="zh-CN" altLang="en-US" dirty="0">
              <a:solidFill>
                <a:srgbClr val="4048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052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1921BC-4CAC-44F9-B295-3B4DE367E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  <a:t>页式虚存管理</a:t>
            </a:r>
            <a:endParaRPr lang="zh-CN" altLang="en-US" dirty="0">
              <a:latin typeface="+mn-lt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0DF52A-898A-4854-8E9D-C56353AF7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189"/>
            <a:ext cx="10515600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为了实现程序逻辑地址到物理地址的转换，采用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RV64G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指令集的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RISC-V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处理器在监管模式提供了三种方式（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 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也称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VMM 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）：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Bare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：物理内存地址等于虚拟内存地址；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Sv39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：支持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39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位逻辑地址；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Sv48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：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Sv39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的简单扩展。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65691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475DC9-1A43-4942-ACFA-1BE682B07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i="0" dirty="0">
                <a:solidFill>
                  <a:srgbClr val="40485B"/>
                </a:solidFill>
                <a:effectLst/>
                <a:latin typeface="+mn-lt"/>
              </a:rPr>
              <a:t>Sv39</a:t>
            </a:r>
            <a:r>
              <a:rPr lang="zh-CN" altLang="en-US" sz="4000" b="1" i="0" dirty="0">
                <a:solidFill>
                  <a:srgbClr val="40485B"/>
                </a:solidFill>
                <a:effectLst/>
                <a:latin typeface="+mn-lt"/>
              </a:rPr>
              <a:t>中的物理地址与逻辑地址</a:t>
            </a:r>
            <a:endParaRPr lang="zh-CN" altLang="en-US" sz="4000" b="1" dirty="0">
              <a:latin typeface="+mn-lt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F4EE4BF-397E-4D1F-B01F-19DE2FBB8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200" y="1576076"/>
            <a:ext cx="8815599" cy="1163348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4D9FB81-9292-42AB-ACD1-64AA61C8C0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56" y="3977777"/>
            <a:ext cx="10649526" cy="140330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83AE231-BA0B-4044-A821-462768A3A9FF}"/>
              </a:ext>
            </a:extLst>
          </p:cNvPr>
          <p:cNvSpPr txBox="1"/>
          <p:nvPr/>
        </p:nvSpPr>
        <p:spPr>
          <a:xfrm>
            <a:off x="3048000" y="30024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0" i="0" dirty="0">
                <a:solidFill>
                  <a:srgbClr val="40485B"/>
                </a:solidFill>
                <a:effectLst/>
              </a:rPr>
              <a:t>Sv39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中逻辑地址的结构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1131410-1A46-4C05-AC91-9179C5D775E5}"/>
              </a:ext>
            </a:extLst>
          </p:cNvPr>
          <p:cNvSpPr txBox="1"/>
          <p:nvPr/>
        </p:nvSpPr>
        <p:spPr>
          <a:xfrm>
            <a:off x="3048000" y="55790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0" i="0" dirty="0">
                <a:solidFill>
                  <a:srgbClr val="40485B"/>
                </a:solidFill>
                <a:effectLst/>
              </a:rPr>
              <a:t>Sv39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中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PDE/PTE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格式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05815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DF3FC-08B2-479B-9B49-1B10A086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b="1" i="0" dirty="0">
                <a:solidFill>
                  <a:srgbClr val="40485B"/>
                </a:solidFill>
                <a:effectLst/>
                <a:latin typeface="+mn-lt"/>
              </a:rPr>
              <a:t> </a:t>
            </a:r>
            <a:r>
              <a:rPr lang="en-US" altLang="zh-CN" sz="4000" b="1" i="0" dirty="0">
                <a:solidFill>
                  <a:srgbClr val="40485B"/>
                </a:solidFill>
                <a:effectLst/>
                <a:latin typeface="+mn-lt"/>
              </a:rPr>
              <a:t>Sv39</a:t>
            </a:r>
            <a:r>
              <a:rPr lang="zh-CN" altLang="en-US" sz="4000" b="1" i="0" dirty="0">
                <a:solidFill>
                  <a:srgbClr val="40485B"/>
                </a:solidFill>
                <a:effectLst/>
                <a:latin typeface="+mn-lt"/>
              </a:rPr>
              <a:t>中虚拟地址到物理地址的转换过程</a:t>
            </a:r>
            <a:endParaRPr lang="zh-CN" altLang="en-US" sz="4000" b="1" dirty="0">
              <a:latin typeface="+mn-lt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F8A3267-57D9-48E1-873B-F2ECCFE01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329" y="1593194"/>
            <a:ext cx="9609100" cy="4377479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A72D959-29E2-4928-A7BB-6A3D6D6A17F3}"/>
              </a:ext>
            </a:extLst>
          </p:cNvPr>
          <p:cNvSpPr txBox="1"/>
          <p:nvPr/>
        </p:nvSpPr>
        <p:spPr>
          <a:xfrm>
            <a:off x="2941879" y="60353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b="0" i="0" dirty="0">
                <a:solidFill>
                  <a:srgbClr val="40485B"/>
                </a:solidFill>
                <a:effectLst/>
                <a:latin typeface="-apple-system"/>
              </a:rPr>
              <a:t> </a:t>
            </a:r>
            <a:r>
              <a:rPr lang="en-US" altLang="zh-CN" b="0" i="0" dirty="0">
                <a:solidFill>
                  <a:srgbClr val="40485B"/>
                </a:solidFill>
                <a:effectLst/>
                <a:latin typeface="-apple-system"/>
              </a:rPr>
              <a:t>Sv39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-apple-system"/>
              </a:rPr>
              <a:t>中虚拟地址到物理地址的转换过程示意图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3464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ACB186-54C0-4D70-87D0-25BCCCB93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i="0" dirty="0" err="1" smtClean="0">
                <a:solidFill>
                  <a:srgbClr val="40485B"/>
                </a:solidFill>
                <a:effectLst/>
                <a:latin typeface="+mn-lt"/>
              </a:rPr>
              <a:t>satp</a:t>
            </a:r>
            <a:endParaRPr lang="zh-CN" altLang="en-US" sz="4000" b="1" dirty="0">
              <a:latin typeface="+mn-lt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3CF56DE-2504-453A-B800-6690E3DFD2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573" y="1690688"/>
            <a:ext cx="9417027" cy="1325563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B2870DA-9E10-4F4A-8A37-D3C616228C4E}"/>
              </a:ext>
            </a:extLst>
          </p:cNvPr>
          <p:cNvSpPr txBox="1"/>
          <p:nvPr/>
        </p:nvSpPr>
        <p:spPr>
          <a:xfrm>
            <a:off x="3048000" y="3059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0" i="0" dirty="0" err="1">
                <a:solidFill>
                  <a:srgbClr val="40485B"/>
                </a:solidFill>
                <a:effectLst/>
              </a:rPr>
              <a:t>satp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寄存器格式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E56E24-5421-489E-8934-938D607A27D1}"/>
              </a:ext>
            </a:extLst>
          </p:cNvPr>
          <p:cNvSpPr txBox="1"/>
          <p:nvPr/>
        </p:nvSpPr>
        <p:spPr>
          <a:xfrm>
            <a:off x="3713018" y="39018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 err="1">
                <a:solidFill>
                  <a:srgbClr val="40485B"/>
                </a:solidFill>
                <a:effectLst/>
              </a:rPr>
              <a:t>satp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寄存器中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MODE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域的取值和含义</a:t>
            </a:r>
            <a:endParaRPr lang="zh-CN" altLang="en-US" dirty="0"/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6B9CF938-A83F-4ED5-884B-B2D2B5441D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855236"/>
              </p:ext>
            </p:extLst>
          </p:nvPr>
        </p:nvGraphicFramePr>
        <p:xfrm>
          <a:off x="3048000" y="4416742"/>
          <a:ext cx="5576041" cy="15011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3528">
                  <a:extLst>
                    <a:ext uri="{9D8B030D-6E8A-4147-A177-3AD203B41FA5}">
                      <a16:colId xmlns:a16="http://schemas.microsoft.com/office/drawing/2014/main" val="2832375259"/>
                    </a:ext>
                  </a:extLst>
                </a:gridCol>
                <a:gridCol w="3562513">
                  <a:extLst>
                    <a:ext uri="{9D8B030D-6E8A-4147-A177-3AD203B41FA5}">
                      <a16:colId xmlns:a16="http://schemas.microsoft.com/office/drawing/2014/main" val="1606279486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 dirty="0">
                          <a:effectLst/>
                        </a:rPr>
                        <a:t>取值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u="none" strike="noStrike" dirty="0">
                          <a:effectLst/>
                        </a:rPr>
                        <a:t>虚存方案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500593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effectLst/>
                        </a:rPr>
                        <a:t>0</a:t>
                      </a:r>
                      <a:endParaRPr lang="en-US" altLang="zh-CN" sz="2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Bare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6587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 dirty="0">
                          <a:effectLst/>
                        </a:rPr>
                        <a:t>8</a:t>
                      </a:r>
                      <a:endParaRPr lang="en-US" altLang="zh-CN" sz="2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Sv39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942905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u="none" strike="noStrike">
                          <a:effectLst/>
                        </a:rPr>
                        <a:t>9</a:t>
                      </a:r>
                      <a:endParaRPr lang="en-US" altLang="zh-CN" sz="2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Sv48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374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7295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7288B-5ECF-48A7-8C50-BF8E2EE4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  <a:latin typeface="-apple-system"/>
              </a:rPr>
              <a:t>目录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38F89E-4960-439A-9A46-2FBA8E6ED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554" y="1860795"/>
            <a:ext cx="10515600" cy="4351338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0" i="0" u="none" strike="noStrike" dirty="0">
                <a:effectLst/>
              </a:rPr>
              <a:t>RISC-V</a:t>
            </a:r>
            <a:r>
              <a:rPr lang="zh-CN" altLang="en-US" b="0" i="0" u="none" strike="noStrike" dirty="0">
                <a:effectLst/>
              </a:rPr>
              <a:t>简介</a:t>
            </a:r>
            <a:endParaRPr lang="zh-CN" altLang="en-US" b="0" i="0" dirty="0">
              <a:effectLst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solidFill>
                  <a:srgbClr val="FF0000"/>
                </a:solidFill>
                <a:effectLst/>
              </a:rPr>
              <a:t>代理内核简介</a:t>
            </a:r>
            <a:endParaRPr lang="zh-CN" altLang="en-US" b="0" i="0" dirty="0">
              <a:solidFill>
                <a:srgbClr val="FF0000"/>
              </a:solidFill>
              <a:effectLst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</a:rPr>
              <a:t>相关工具软件</a:t>
            </a:r>
            <a:endParaRPr lang="zh-CN" altLang="en-US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6152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34DC3E-7376-4E2A-AFB6-5CF0556AD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  <a:t/>
            </a:r>
            <a:b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</a:br>
            <a:r>
              <a:rPr lang="zh-CN" altLang="en-US" b="1" i="0" dirty="0" smtClean="0">
                <a:solidFill>
                  <a:srgbClr val="40485B"/>
                </a:solidFill>
                <a:effectLst/>
                <a:latin typeface="+mn-lt"/>
              </a:rPr>
              <a:t>代理</a:t>
            </a:r>
            <a: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  <a:t>内核</a:t>
            </a:r>
            <a:b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</a:br>
            <a:endParaRPr lang="zh-CN" altLang="en-US" dirty="0">
              <a:latin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9CA1A62-1A57-4F84-8D61-F33A056418D8}"/>
              </a:ext>
            </a:extLst>
          </p:cNvPr>
          <p:cNvSpPr txBox="1"/>
          <p:nvPr/>
        </p:nvSpPr>
        <p:spPr>
          <a:xfrm>
            <a:off x="2568242" y="600429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b="0" i="0" dirty="0">
                <a:solidFill>
                  <a:srgbClr val="40485B"/>
                </a:solidFill>
                <a:effectLst/>
                <a:latin typeface="-apple-system"/>
              </a:rPr>
              <a:t>代理内核的概念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78C1FCA-F41C-4126-BAF5-7AAD58D9E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415" y="4618330"/>
            <a:ext cx="6954009" cy="126436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4AE47E8-65FD-4633-A27A-67C6B280F325}"/>
              </a:ext>
            </a:extLst>
          </p:cNvPr>
          <p:cNvSpPr txBox="1"/>
          <p:nvPr/>
        </p:nvSpPr>
        <p:spPr>
          <a:xfrm>
            <a:off x="467143" y="1607487"/>
            <a:ext cx="10690295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spcBef>
                <a:spcPts val="1200"/>
              </a:spcBef>
            </a:pP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代理内核是一种轻量级的应用程序执行环境，可以承载静态链接的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RISC-V ELF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文件。</a:t>
            </a:r>
            <a:endParaRPr lang="en-US" altLang="zh-CN" sz="2400" b="0" i="0" dirty="0">
              <a:solidFill>
                <a:srgbClr val="40485B"/>
              </a:solidFill>
              <a:effectLst/>
            </a:endParaRPr>
          </a:p>
          <a:p>
            <a:pPr indent="457200">
              <a:spcBef>
                <a:spcPts val="1200"/>
              </a:spcBef>
            </a:pP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代理内核的工作适配的场景是，既有主机（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host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）又有目标机（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target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）的场景。代理内核并非独立存在的系统，它不具有独自的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IO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实现，而是将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IO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功能代理到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Host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主机上。它可以看成是操作系统的一个极小集，为应用提供最基本的操作系统支撑，使得应用可以在只具备核心资源（包括处理器、内存）的裸机上运行。</a:t>
            </a:r>
            <a:endParaRPr lang="zh-CN" altLang="en-US" sz="2400" dirty="0">
              <a:solidFill>
                <a:srgbClr val="4048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6253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34DC3E-7376-4E2A-AFB6-5CF0556AD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  <a:t/>
            </a:r>
            <a:b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</a:br>
            <a:r>
              <a:rPr lang="zh-CN" altLang="en-US" b="1" i="0" dirty="0" smtClean="0">
                <a:solidFill>
                  <a:srgbClr val="40485B"/>
                </a:solidFill>
                <a:effectLst/>
                <a:latin typeface="+mn-lt"/>
              </a:rPr>
              <a:t>代理</a:t>
            </a:r>
            <a: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  <a:t>内核</a:t>
            </a:r>
            <a:b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</a:br>
            <a:endParaRPr lang="zh-CN" altLang="en-US" dirty="0">
              <a:latin typeface="+mn-l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59017DD-B141-47EE-970F-CB1C9AE4C0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2" r="2714" b="8631"/>
          <a:stretch/>
        </p:blipFill>
        <p:spPr>
          <a:xfrm>
            <a:off x="5573949" y="1907388"/>
            <a:ext cx="6401645" cy="289411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423D23C-80C0-4004-9742-0B50A01DBFE5}"/>
              </a:ext>
            </a:extLst>
          </p:cNvPr>
          <p:cNvSpPr txBox="1"/>
          <p:nvPr/>
        </p:nvSpPr>
        <p:spPr>
          <a:xfrm>
            <a:off x="5879594" y="506654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b="0" i="0" dirty="0">
                <a:solidFill>
                  <a:srgbClr val="40485B"/>
                </a:solidFill>
                <a:effectLst/>
                <a:latin typeface="-apple-system"/>
              </a:rPr>
              <a:t>代理内核与主机内核的交互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4AE47E8-65FD-4633-A27A-67C6B280F325}"/>
              </a:ext>
            </a:extLst>
          </p:cNvPr>
          <p:cNvSpPr txBox="1"/>
          <p:nvPr/>
        </p:nvSpPr>
        <p:spPr>
          <a:xfrm>
            <a:off x="467143" y="1607487"/>
            <a:ext cx="5106806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zh-CN" altLang="en-US" sz="2400" dirty="0">
                <a:solidFill>
                  <a:srgbClr val="40485B"/>
                </a:solidFill>
              </a:rPr>
              <a:t>代理内核的主要功能通过前端服务器（</a:t>
            </a:r>
            <a:r>
              <a:rPr lang="en-US" altLang="zh-CN" sz="2400" dirty="0">
                <a:solidFill>
                  <a:srgbClr val="40485B"/>
                </a:solidFill>
              </a:rPr>
              <a:t>frontend server, </a:t>
            </a:r>
            <a:r>
              <a:rPr lang="en-US" altLang="zh-CN" sz="2400" dirty="0" err="1">
                <a:solidFill>
                  <a:srgbClr val="40485B"/>
                </a:solidFill>
              </a:rPr>
              <a:t>fesvr</a:t>
            </a:r>
            <a:r>
              <a:rPr lang="zh-CN" altLang="en-US" sz="2400" dirty="0">
                <a:solidFill>
                  <a:srgbClr val="40485B"/>
                </a:solidFill>
              </a:rPr>
              <a:t>）和</a:t>
            </a:r>
            <a:r>
              <a:rPr lang="en-US" altLang="zh-CN" sz="2400" dirty="0">
                <a:solidFill>
                  <a:srgbClr val="40485B"/>
                </a:solidFill>
              </a:rPr>
              <a:t>HTIF</a:t>
            </a:r>
            <a:r>
              <a:rPr lang="zh-CN" altLang="en-US" sz="2400" dirty="0">
                <a:solidFill>
                  <a:srgbClr val="40485B"/>
                </a:solidFill>
              </a:rPr>
              <a:t>（</a:t>
            </a:r>
            <a:r>
              <a:rPr lang="en-US" altLang="zh-CN" sz="2400" dirty="0">
                <a:solidFill>
                  <a:srgbClr val="40485B"/>
                </a:solidFill>
              </a:rPr>
              <a:t> Host/Target Interface</a:t>
            </a:r>
            <a:r>
              <a:rPr lang="zh-CN" altLang="en-US" sz="2400" dirty="0">
                <a:solidFill>
                  <a:srgbClr val="40485B"/>
                </a:solidFill>
              </a:rPr>
              <a:t>）实现。</a:t>
            </a:r>
            <a:r>
              <a:rPr lang="en-US" altLang="zh-CN" sz="2400" dirty="0" err="1">
                <a:solidFill>
                  <a:srgbClr val="40485B"/>
                </a:solidFill>
              </a:rPr>
              <a:t>fesvr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是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ARM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端系统上运行的程序，控制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PKE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的启动。</a:t>
            </a:r>
            <a:r>
              <a:rPr lang="zh-CN" altLang="en-US" sz="2400" dirty="0">
                <a:solidFill>
                  <a:srgbClr val="40485B"/>
                </a:solidFill>
              </a:rPr>
              <a:t>其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主要分为两个模块：</a:t>
            </a:r>
            <a:endParaRPr lang="en-US" altLang="zh-CN" sz="2400" b="0" i="0" dirty="0">
              <a:solidFill>
                <a:srgbClr val="40485B"/>
              </a:solidFill>
              <a:effectLst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系统调用模块负责接受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PKE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对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ARM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端的系统调用请求，在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ARM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端执行这些函数；</a:t>
            </a:r>
            <a:endParaRPr lang="en-US" altLang="zh-CN" sz="2400" b="0" i="0" dirty="0">
              <a:solidFill>
                <a:srgbClr val="40485B"/>
              </a:solidFill>
              <a:effectLst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内存模块负责读写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RISCV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端的内存，和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PKE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交换数据。</a:t>
            </a:r>
            <a:endParaRPr lang="zh-CN" altLang="en-US" sz="2400" dirty="0">
              <a:solidFill>
                <a:srgbClr val="4048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60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>
            <a:extLst>
              <a:ext uri="{FF2B5EF4-FFF2-40B4-BE49-F238E27FC236}">
                <a16:creationId xmlns:a16="http://schemas.microsoft.com/office/drawing/2014/main" id="{3983225B-B143-43D1-BB75-364D998576B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400" b="1" dirty="0" smtClean="0">
                <a:solidFill>
                  <a:srgbClr val="40485B"/>
                </a:solidFill>
                <a:latin typeface="-apple-system"/>
              </a:rPr>
              <a:t>代理内核的实际应用</a:t>
            </a:r>
            <a:endParaRPr lang="zh-CN" altLang="en-US" dirty="0">
              <a:latin typeface="+mn-lt"/>
            </a:endParaRPr>
          </a:p>
        </p:txBody>
      </p:sp>
      <p:pic>
        <p:nvPicPr>
          <p:cNvPr id="2050" name="Picture 2" descr="https://gimg2.baidu.com/image_search/src=http%3A%2F%2Fspider.nosdn.127.net%2F7fdd4a7513e9152dff01f9c1b9a3b1cc.jpeg&amp;refer=http%3A%2F%2Fspider.nosdn.127.net&amp;app=2002&amp;size=f9999,10000&amp;q=a80&amp;n=0&amp;g=0n&amp;fmt=auto?sec=1656240763&amp;t=2ef811c915c70dfb53a57f71af43ebf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18" y="1690688"/>
            <a:ext cx="5886074" cy="430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小车视频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74978" y="3187267"/>
            <a:ext cx="4876800" cy="28035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724274" y="1617607"/>
            <a:ext cx="50389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PKE</a:t>
            </a:r>
            <a:r>
              <a:rPr lang="zh-CN" altLang="en-US" sz="2400" dirty="0" smtClean="0"/>
              <a:t>的设备和文件实验内容（</a:t>
            </a:r>
            <a:r>
              <a:rPr lang="en-US" altLang="zh-CN" sz="2400" dirty="0" smtClean="0"/>
              <a:t>lab4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注：</a:t>
            </a:r>
            <a:r>
              <a:rPr lang="en-US" altLang="zh-CN" sz="2400" dirty="0" smtClean="0"/>
              <a:t>lab1~3</a:t>
            </a:r>
            <a:r>
              <a:rPr lang="zh-CN" altLang="en-US" sz="2400" dirty="0" smtClean="0"/>
              <a:t>属于操作系统实验，</a:t>
            </a:r>
            <a:r>
              <a:rPr lang="en-US" altLang="zh-CN" sz="2400" dirty="0" smtClean="0"/>
              <a:t>lab4</a:t>
            </a:r>
            <a:r>
              <a:rPr lang="zh-CN" altLang="en-US" sz="2400" dirty="0" smtClean="0"/>
              <a:t>属于</a:t>
            </a:r>
            <a:r>
              <a:rPr lang="en-US" altLang="zh-CN" sz="2400" dirty="0" smtClean="0"/>
              <a:t>《</a:t>
            </a:r>
            <a:r>
              <a:rPr lang="zh-CN" altLang="en-US" sz="2400" dirty="0" smtClean="0"/>
              <a:t>系统能力培养综合训练</a:t>
            </a:r>
            <a:r>
              <a:rPr lang="en-US" altLang="zh-CN" sz="2400" dirty="0" smtClean="0"/>
              <a:t>——</a:t>
            </a:r>
            <a:r>
              <a:rPr lang="zh-CN" altLang="en-US" sz="2400" dirty="0" smtClean="0"/>
              <a:t>蓝牙小车</a:t>
            </a:r>
            <a:r>
              <a:rPr lang="en-US" altLang="zh-CN" sz="2400" dirty="0" smtClean="0"/>
              <a:t>》</a:t>
            </a:r>
            <a:r>
              <a:rPr lang="zh-CN" altLang="en-US" sz="2400" dirty="0" smtClean="0"/>
              <a:t>课程。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0572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7288B-5ECF-48A7-8C50-BF8E2EE4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  <a:latin typeface="-apple-system"/>
              </a:rPr>
              <a:t>目录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38F89E-4960-439A-9A46-2FBA8E6ED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554" y="1860795"/>
            <a:ext cx="10515600" cy="4351338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0" i="0" u="none" strike="noStrike" dirty="0">
                <a:effectLst/>
              </a:rPr>
              <a:t>RISC-V</a:t>
            </a:r>
            <a:r>
              <a:rPr lang="zh-CN" altLang="en-US" b="0" i="0" u="none" strike="noStrike" dirty="0">
                <a:effectLst/>
              </a:rPr>
              <a:t>简介</a:t>
            </a:r>
            <a:endParaRPr lang="zh-CN" altLang="en-US" b="0" i="0" dirty="0">
              <a:effectLst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0" i="0" u="none" strike="noStrike" dirty="0">
                <a:effectLst/>
              </a:rPr>
              <a:t>代理内核简介</a:t>
            </a:r>
            <a:endParaRPr lang="zh-CN" altLang="en-US" b="0" i="0" dirty="0"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相关工具软件</a:t>
            </a:r>
          </a:p>
        </p:txBody>
      </p:sp>
    </p:spTree>
    <p:extLst>
      <p:ext uri="{BB962C8B-B14F-4D97-AF65-F5344CB8AC3E}">
        <p14:creationId xmlns:p14="http://schemas.microsoft.com/office/powerpoint/2010/main" val="3840842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750A0-FDD6-4FB5-BB61-43759A244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40485B"/>
                </a:solidFill>
                <a:latin typeface="Times New Roman" panose="02020603050405020304" pitchFamily="18" charset="0"/>
              </a:rPr>
              <a:t>RISC-V</a:t>
            </a:r>
            <a:r>
              <a:rPr lang="zh-CN" altLang="en-US" b="1" dirty="0">
                <a:solidFill>
                  <a:srgbClr val="40485B"/>
                </a:solidFill>
                <a:latin typeface="Times New Roman" panose="02020603050405020304" pitchFamily="18" charset="0"/>
              </a:rPr>
              <a:t>简介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1E5872-AFF8-43F7-BDFB-B7512D6C6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71511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RISC-V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是一种典型的精简（</a:t>
            </a:r>
            <a:r>
              <a:rPr lang="en-US" altLang="zh-CN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Reduced Instruction Set Computer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，简写为</a:t>
            </a:r>
            <a:r>
              <a:rPr lang="en-US" altLang="zh-CN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RISC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）指令集</a:t>
            </a: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，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开放的指令集。</a:t>
            </a:r>
            <a:endParaRPr lang="en-US" altLang="zh-CN" b="0" i="0" dirty="0">
              <a:solidFill>
                <a:srgbClr val="40485B"/>
              </a:solidFill>
              <a:effectLst/>
              <a:latin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该项目</a:t>
            </a:r>
            <a:r>
              <a:rPr lang="en-US" altLang="zh-CN" dirty="0">
                <a:solidFill>
                  <a:srgbClr val="40485B"/>
                </a:solidFill>
                <a:latin typeface="Times New Roman" panose="02020603050405020304" pitchFamily="18" charset="0"/>
              </a:rPr>
              <a:t>2010</a:t>
            </a: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年始于加州大学伯克利分校，但许多贡献者是该大学以外的志愿者和行业工作者。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628874D-1A9C-4350-A503-9F177C511B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9" t="29710" r="-975" b="27408"/>
          <a:stretch/>
        </p:blipFill>
        <p:spPr>
          <a:xfrm>
            <a:off x="6805246" y="5065846"/>
            <a:ext cx="3692769" cy="1037493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776C90C9-4FE2-4B0F-9376-C8AD542D9DD9}"/>
              </a:ext>
            </a:extLst>
          </p:cNvPr>
          <p:cNvSpPr txBox="1">
            <a:spLocks/>
          </p:cNvSpPr>
          <p:nvPr/>
        </p:nvSpPr>
        <p:spPr>
          <a:xfrm>
            <a:off x="838200" y="14841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5252313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E4D22D-FFFF-4C0B-9D72-1E699CE11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  <a:t>相关工具软件</a:t>
            </a:r>
            <a:endParaRPr lang="zh-CN" altLang="en-US" dirty="0">
              <a:latin typeface="+mn-lt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375FC-9EF7-4C32-9DB8-FB5F7DF7F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10055"/>
            <a:ext cx="5815520" cy="526584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b="0" i="0" dirty="0" err="1" smtClean="0">
                <a:solidFill>
                  <a:srgbClr val="40485B"/>
                </a:solidFill>
                <a:effectLst/>
              </a:rPr>
              <a:t>git</a:t>
            </a:r>
            <a:r>
              <a:rPr lang="zh-CN" altLang="en-US" b="0" i="0" dirty="0" smtClean="0">
                <a:solidFill>
                  <a:srgbClr val="40485B"/>
                </a:solidFill>
                <a:effectLst/>
              </a:rPr>
              <a:t>：开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源的分布式版本控制</a:t>
            </a:r>
            <a:r>
              <a:rPr lang="zh-CN" altLang="en-US" dirty="0">
                <a:solidFill>
                  <a:srgbClr val="40485B"/>
                </a:solidFill>
              </a:rPr>
              <a:t>系统</a:t>
            </a:r>
            <a:endParaRPr lang="en-US" altLang="zh-CN" dirty="0">
              <a:solidFill>
                <a:srgbClr val="40485B"/>
              </a:solidFill>
            </a:endParaRPr>
          </a:p>
          <a:p>
            <a:pPr marL="360000"/>
            <a:r>
              <a:rPr lang="en-US" altLang="zh-CN" sz="2400" dirty="0" err="1" smtClean="0">
                <a:solidFill>
                  <a:srgbClr val="40485B"/>
                </a:solidFill>
              </a:rPr>
              <a:t>git</a:t>
            </a:r>
            <a:r>
              <a:rPr lang="en-US" altLang="zh-CN" sz="2400" dirty="0" smtClean="0">
                <a:solidFill>
                  <a:srgbClr val="40485B"/>
                </a:solidFill>
              </a:rPr>
              <a:t> </a:t>
            </a:r>
            <a:r>
              <a:rPr lang="en-US" altLang="zh-CN" sz="2400" dirty="0" err="1">
                <a:solidFill>
                  <a:srgbClr val="40485B"/>
                </a:solidFill>
              </a:rPr>
              <a:t>init</a:t>
            </a:r>
            <a:endParaRPr lang="en-US" altLang="zh-CN" sz="2400" dirty="0">
              <a:solidFill>
                <a:srgbClr val="40485B"/>
              </a:solidFill>
            </a:endParaRPr>
          </a:p>
          <a:p>
            <a:pPr marL="360000"/>
            <a:r>
              <a:rPr lang="en-US" altLang="zh-CN" sz="2400" dirty="0">
                <a:solidFill>
                  <a:srgbClr val="40485B"/>
                </a:solidFill>
              </a:rPr>
              <a:t>git add *.c</a:t>
            </a:r>
          </a:p>
          <a:p>
            <a:pPr marL="360000"/>
            <a:r>
              <a:rPr lang="en-US" altLang="zh-CN" sz="2400" dirty="0">
                <a:solidFill>
                  <a:srgbClr val="40485B"/>
                </a:solidFill>
              </a:rPr>
              <a:t>git commit -m ‘my version1’</a:t>
            </a:r>
          </a:p>
          <a:p>
            <a:pPr marL="360000">
              <a:lnSpc>
                <a:spcPct val="100000"/>
              </a:lnSpc>
            </a:pPr>
            <a:r>
              <a:rPr lang="en-US" altLang="zh-CN" sz="2400" dirty="0">
                <a:solidFill>
                  <a:srgbClr val="40485B"/>
                </a:solidFill>
              </a:rPr>
              <a:t>git clone </a:t>
            </a:r>
            <a:r>
              <a:rPr lang="en-US" altLang="zh-CN" sz="2400" dirty="0" err="1">
                <a:solidFill>
                  <a:srgbClr val="40485B"/>
                </a:solidFill>
              </a:rPr>
              <a:t>url</a:t>
            </a:r>
            <a:endParaRPr lang="en-US" altLang="zh-CN" sz="2400" dirty="0">
              <a:solidFill>
                <a:srgbClr val="40485B"/>
              </a:solidFill>
            </a:endParaRPr>
          </a:p>
          <a:p>
            <a:pPr marL="360000">
              <a:lnSpc>
                <a:spcPct val="100000"/>
              </a:lnSpc>
            </a:pPr>
            <a:r>
              <a:rPr lang="en-US" altLang="zh-CN" sz="2400" dirty="0">
                <a:solidFill>
                  <a:srgbClr val="40485B"/>
                </a:solidFill>
              </a:rPr>
              <a:t>git status</a:t>
            </a:r>
          </a:p>
          <a:p>
            <a:pPr marL="360000">
              <a:lnSpc>
                <a:spcPct val="100000"/>
              </a:lnSpc>
            </a:pPr>
            <a:r>
              <a:rPr lang="en-US" altLang="zh-CN" sz="2400" dirty="0">
                <a:solidFill>
                  <a:srgbClr val="40485B"/>
                </a:solidFill>
              </a:rPr>
              <a:t>git branch</a:t>
            </a:r>
          </a:p>
          <a:p>
            <a:pPr marL="360000">
              <a:lnSpc>
                <a:spcPct val="100000"/>
              </a:lnSpc>
            </a:pPr>
            <a:r>
              <a:rPr lang="fr-FR" altLang="zh-CN" sz="2400" dirty="0">
                <a:solidFill>
                  <a:srgbClr val="40485B"/>
                </a:solidFill>
              </a:rPr>
              <a:t>git checkout -b dev origin/de</a:t>
            </a:r>
          </a:p>
          <a:p>
            <a:pPr marL="360000">
              <a:lnSpc>
                <a:spcPct val="100000"/>
              </a:lnSpc>
            </a:pPr>
            <a:r>
              <a:rPr lang="en-US" altLang="zh-CN" sz="2400" dirty="0">
                <a:solidFill>
                  <a:srgbClr val="40485B"/>
                </a:solidFill>
              </a:rPr>
              <a:t>git push origin</a:t>
            </a:r>
          </a:p>
          <a:p>
            <a:pPr marL="360000">
              <a:lnSpc>
                <a:spcPct val="100000"/>
              </a:lnSpc>
            </a:pPr>
            <a:r>
              <a:rPr lang="en-US" altLang="zh-CN" sz="2400" dirty="0">
                <a:solidFill>
                  <a:srgbClr val="40485B"/>
                </a:solidFill>
              </a:rPr>
              <a:t>git log</a:t>
            </a: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88B955C-3519-4150-A265-61B5FBCDB0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268" y="1389961"/>
            <a:ext cx="5087566" cy="460450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7DDCF3A-BBEA-43D7-A4A6-945633105B7C}"/>
              </a:ext>
            </a:extLst>
          </p:cNvPr>
          <p:cNvSpPr txBox="1"/>
          <p:nvPr/>
        </p:nvSpPr>
        <p:spPr>
          <a:xfrm>
            <a:off x="6741268" y="6104088"/>
            <a:ext cx="50875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0" i="0" dirty="0">
                <a:solidFill>
                  <a:srgbClr val="40485B"/>
                </a:solidFill>
                <a:effectLst/>
                <a:latin typeface="-apple-system"/>
              </a:rPr>
              <a:t>git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-apple-system"/>
              </a:rPr>
              <a:t>仓库中文件的状态转换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6259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E4D22D-FFFF-4C0B-9D72-1E699CE11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b="1" i="0" dirty="0">
                <a:solidFill>
                  <a:srgbClr val="40485B"/>
                </a:solidFill>
                <a:effectLst/>
                <a:latin typeface="+mn-lt"/>
              </a:rPr>
              <a:t>相关工具软件</a:t>
            </a:r>
            <a:endParaRPr lang="zh-CN" altLang="en-US" dirty="0">
              <a:latin typeface="+mn-lt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375FC-9EF7-4C32-9DB8-FB5F7DF7F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altLang="zh-CN" b="0" i="0" dirty="0" smtClean="0">
                <a:solidFill>
                  <a:srgbClr val="40485B"/>
                </a:solidFill>
                <a:effectLst/>
              </a:rPr>
              <a:t>RISC-V</a:t>
            </a:r>
            <a:r>
              <a:rPr lang="zh-CN" altLang="en-US" b="0" i="0" dirty="0" smtClean="0">
                <a:solidFill>
                  <a:srgbClr val="40485B"/>
                </a:solidFill>
                <a:effectLst/>
              </a:rPr>
              <a:t>交叉编译器</a:t>
            </a:r>
            <a:endParaRPr lang="en-US" altLang="zh-CN" b="0" i="0" dirty="0" smtClean="0">
              <a:solidFill>
                <a:srgbClr val="40485B"/>
              </a:solidFill>
              <a:effectLst/>
            </a:endParaRPr>
          </a:p>
          <a:p>
            <a:pPr lvl="1">
              <a:lnSpc>
                <a:spcPct val="150000"/>
              </a:lnSpc>
            </a:pPr>
            <a:r>
              <a:rPr lang="en-US" altLang="zh-CN" b="0" i="0" dirty="0" smtClean="0">
                <a:solidFill>
                  <a:srgbClr val="40485B"/>
                </a:solidFill>
                <a:effectLst/>
              </a:rPr>
              <a:t>riscv64-unknown-elf-gcc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 lvl="1">
              <a:lnSpc>
                <a:spcPct val="150000"/>
              </a:lnSpc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riscv64-unknown-elf-objdump</a:t>
            </a:r>
          </a:p>
          <a:p>
            <a:pPr lvl="1">
              <a:lnSpc>
                <a:spcPct val="150000"/>
              </a:lnSpc>
            </a:pPr>
            <a:r>
              <a:rPr lang="en-US" altLang="zh-CN" b="0" i="0" dirty="0">
                <a:solidFill>
                  <a:srgbClr val="40485B"/>
                </a:solidFill>
                <a:effectLst/>
              </a:rPr>
              <a:t>riscv64-unknown-elf-as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altLang="zh-CN" b="0" i="0" dirty="0" smtClean="0">
                <a:solidFill>
                  <a:srgbClr val="40485B"/>
                </a:solidFill>
                <a:effectLst/>
              </a:rPr>
              <a:t>RISC-V</a:t>
            </a:r>
            <a:r>
              <a:rPr lang="zh-CN" altLang="en-US" b="0" i="0" dirty="0" smtClean="0">
                <a:solidFill>
                  <a:srgbClr val="40485B"/>
                </a:solidFill>
                <a:effectLst/>
              </a:rPr>
              <a:t>模拟器</a:t>
            </a:r>
            <a:endParaRPr lang="en-US" altLang="zh-CN" b="0" i="0" dirty="0" smtClean="0">
              <a:solidFill>
                <a:srgbClr val="40485B"/>
              </a:solidFill>
              <a:effectLst/>
            </a:endParaRPr>
          </a:p>
          <a:p>
            <a:pPr lvl="1">
              <a:lnSpc>
                <a:spcPct val="150000"/>
              </a:lnSpc>
            </a:pPr>
            <a:r>
              <a:rPr lang="en-US" altLang="zh-CN" b="0" i="0" dirty="0" smtClean="0">
                <a:solidFill>
                  <a:srgbClr val="40485B"/>
                </a:solidFill>
                <a:effectLst/>
              </a:rPr>
              <a:t>spike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zh-CN" altLang="en-US" dirty="0" smtClean="0"/>
              <a:t>常见</a:t>
            </a:r>
            <a:r>
              <a:rPr lang="en-US" altLang="zh-CN" dirty="0" smtClean="0"/>
              <a:t>Linux</a:t>
            </a:r>
            <a:r>
              <a:rPr lang="zh-CN" altLang="en-US" dirty="0" smtClean="0"/>
              <a:t>命令</a:t>
            </a:r>
            <a:endParaRPr lang="en-US" altLang="zh-CN" dirty="0" smtClean="0"/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如</a:t>
            </a:r>
            <a:r>
              <a:rPr lang="en-US" altLang="zh-CN" dirty="0" smtClean="0"/>
              <a:t>file</a:t>
            </a:r>
            <a:r>
              <a:rPr lang="zh-CN" altLang="en-US" dirty="0" smtClean="0"/>
              <a:t>等命令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23681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>
                <a:solidFill>
                  <a:srgbClr val="40485B"/>
                </a:solidFill>
              </a:rPr>
              <a:t>对相关</a:t>
            </a:r>
            <a:r>
              <a:rPr lang="zh-CN" altLang="en-US" b="1" dirty="0">
                <a:solidFill>
                  <a:srgbClr val="40485B"/>
                </a:solidFill>
              </a:rPr>
              <a:t>工具</a:t>
            </a:r>
            <a:r>
              <a:rPr lang="zh-CN" altLang="en-US" b="1" dirty="0" smtClean="0">
                <a:solidFill>
                  <a:srgbClr val="40485B"/>
                </a:solidFill>
              </a:rPr>
              <a:t>软件的要求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会用！</a:t>
            </a:r>
            <a:endParaRPr lang="en-US" altLang="zh-CN" dirty="0" smtClean="0"/>
          </a:p>
          <a:p>
            <a:r>
              <a:rPr lang="zh-CN" altLang="en-US" dirty="0" smtClean="0"/>
              <a:t>了解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命令各开关的用途</a:t>
            </a:r>
            <a:endParaRPr lang="en-US" altLang="zh-CN" dirty="0" smtClean="0"/>
          </a:p>
          <a:p>
            <a:r>
              <a:rPr lang="zh-CN" altLang="en-US" dirty="0" smtClean="0"/>
              <a:t>了解交叉编译器中工具软件的用途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6643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E53CFB-8823-437D-8119-D3AA53C1E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RISC-V</a:t>
            </a:r>
            <a:r>
              <a:rPr lang="zh-CN" altLang="en-US" sz="4000" b="1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指令集</a:t>
            </a:r>
            <a:endParaRPr lang="zh-CN" altLang="en-US" sz="4000" b="1" dirty="0">
              <a:latin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607A7F-57C2-4D72-8D6A-F023E40D5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276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b="1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后发优势</a:t>
            </a: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：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借鉴了之前的传统商业指令集，取长补短。</a:t>
            </a:r>
            <a:endParaRPr lang="en-US" altLang="zh-CN" b="0" i="0" dirty="0">
              <a:solidFill>
                <a:srgbClr val="40485B"/>
              </a:solidFill>
              <a:effectLst/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b="1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开放架构</a:t>
            </a: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：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开放指令集，自由使用。</a:t>
            </a:r>
            <a:endParaRPr lang="en-US" altLang="zh-CN" dirty="0">
              <a:solidFill>
                <a:srgbClr val="40485B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b="1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场景丰富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：指令集的</a:t>
            </a: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设计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综合考虑了多种应用场景。</a:t>
            </a:r>
            <a:endParaRPr lang="en-US" altLang="zh-CN" b="0" i="0" dirty="0">
              <a:solidFill>
                <a:srgbClr val="40485B"/>
              </a:solidFill>
              <a:effectLst/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b="1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开源参考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：（</a:t>
            </a:r>
            <a:r>
              <a:rPr lang="en-US" altLang="zh-CN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RISC-V</a:t>
            </a:r>
            <a:r>
              <a:rPr lang="zh-CN" altLang="en-US" b="0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处理器的）开源实现众多。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910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65391B-8549-4660-852E-77B2B4D1A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273" y="365125"/>
            <a:ext cx="10522527" cy="1325563"/>
          </a:xfrm>
        </p:spPr>
        <p:txBody>
          <a:bodyPr>
            <a:normAutofit/>
          </a:bodyPr>
          <a:lstStyle/>
          <a:p>
            <a:r>
              <a:rPr lang="en-US" altLang="zh-CN" sz="4000" b="1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RISC-V</a:t>
            </a:r>
            <a:r>
              <a:rPr lang="zh-CN" altLang="en-US" sz="4000" b="1" i="0" dirty="0">
                <a:solidFill>
                  <a:srgbClr val="40485B"/>
                </a:solidFill>
                <a:effectLst/>
                <a:latin typeface="Times New Roman" panose="02020603050405020304" pitchFamily="18" charset="0"/>
              </a:rPr>
              <a:t>指令集的分类</a:t>
            </a:r>
            <a:endParaRPr lang="zh-CN" altLang="en-US" sz="4000" b="1" dirty="0">
              <a:latin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509442-8169-4BF4-AF9B-7C02AB5A3F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9554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基本整数指令集：</a:t>
            </a:r>
            <a:endParaRPr lang="en-US" altLang="zh-CN" dirty="0">
              <a:solidFill>
                <a:srgbClr val="40485B"/>
              </a:solidFill>
              <a:latin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40485B"/>
                </a:solidFill>
                <a:latin typeface="Times New Roman" panose="02020603050405020304" pitchFamily="18" charset="0"/>
              </a:rPr>
              <a:t>RV32I</a:t>
            </a: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40485B"/>
                </a:solidFill>
                <a:latin typeface="Times New Roman" panose="02020603050405020304" pitchFamily="18" charset="0"/>
              </a:rPr>
              <a:t>RV64I</a:t>
            </a: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40485B"/>
                </a:solidFill>
                <a:latin typeface="Times New Roman" panose="02020603050405020304" pitchFamily="18" charset="0"/>
              </a:rPr>
              <a:t>RV128I</a:t>
            </a: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。</a:t>
            </a:r>
            <a:endParaRPr lang="en-US" altLang="zh-CN" dirty="0">
              <a:solidFill>
                <a:srgbClr val="40485B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扩展指令集指令集：见右表</a:t>
            </a:r>
            <a:endParaRPr lang="en-US" altLang="zh-CN" dirty="0">
              <a:solidFill>
                <a:srgbClr val="40485B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指令集简写惯例：</a:t>
            </a:r>
            <a:endParaRPr lang="en-US" altLang="zh-CN" dirty="0">
              <a:solidFill>
                <a:srgbClr val="40485B"/>
              </a:solidFill>
              <a:latin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如</a:t>
            </a:r>
            <a:r>
              <a:rPr lang="en-US" altLang="zh-CN" dirty="0">
                <a:solidFill>
                  <a:srgbClr val="40485B"/>
                </a:solidFill>
                <a:latin typeface="Times New Roman" panose="02020603050405020304" pitchFamily="18" charset="0"/>
              </a:rPr>
              <a:t>RV64IMAF</a:t>
            </a:r>
            <a:r>
              <a:rPr lang="zh-CN" altLang="en-US" dirty="0">
                <a:solidFill>
                  <a:srgbClr val="40485B"/>
                </a:solidFill>
                <a:latin typeface="Times New Roman" panose="02020603050405020304" pitchFamily="18" charset="0"/>
              </a:rPr>
              <a:t>、</a:t>
            </a:r>
            <a:endParaRPr lang="en-US" altLang="zh-CN" dirty="0">
              <a:solidFill>
                <a:srgbClr val="40485B"/>
              </a:solidFill>
              <a:latin typeface="Times New Roman" panose="02020603050405020304" pitchFamily="18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b="1" dirty="0">
                <a:solidFill>
                  <a:srgbClr val="40485B"/>
                </a:solidFill>
                <a:latin typeface="Times New Roman" panose="02020603050405020304" pitchFamily="18" charset="0"/>
              </a:rPr>
              <a:t>RV64G</a:t>
            </a:r>
            <a:r>
              <a:rPr lang="en-US" altLang="zh-CN" dirty="0">
                <a:solidFill>
                  <a:srgbClr val="40485B"/>
                </a:solidFill>
                <a:latin typeface="Times New Roman" panose="02020603050405020304" pitchFamily="18" charset="0"/>
              </a:rPr>
              <a:t>(G=I+M+A+F)</a:t>
            </a:r>
            <a:endParaRPr lang="zh-CN" altLang="en-US" dirty="0">
              <a:solidFill>
                <a:srgbClr val="40485B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D97E21ED-410A-4DD1-AAEC-FD207DC4B8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8105249"/>
              </p:ext>
            </p:extLst>
          </p:nvPr>
        </p:nvGraphicFramePr>
        <p:xfrm>
          <a:off x="6218029" y="1502387"/>
          <a:ext cx="5609490" cy="50507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46056">
                  <a:extLst>
                    <a:ext uri="{9D8B030D-6E8A-4147-A177-3AD203B41FA5}">
                      <a16:colId xmlns:a16="http://schemas.microsoft.com/office/drawing/2014/main" val="1250664006"/>
                    </a:ext>
                  </a:extLst>
                </a:gridCol>
                <a:gridCol w="4863434">
                  <a:extLst>
                    <a:ext uri="{9D8B030D-6E8A-4147-A177-3AD203B41FA5}">
                      <a16:colId xmlns:a16="http://schemas.microsoft.com/office/drawing/2014/main" val="1339592962"/>
                    </a:ext>
                  </a:extLst>
                </a:gridCol>
              </a:tblGrid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简称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 kern="0" dirty="0">
                          <a:effectLst/>
                        </a:rPr>
                        <a:t>描述</a:t>
                      </a:r>
                      <a:endParaRPr lang="zh-CN" altLang="en-US" dirty="0"/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29351238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 dirty="0">
                          <a:effectLst/>
                        </a:rPr>
                        <a:t>M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整数乘除法标准扩展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10156112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 dirty="0">
                          <a:effectLst/>
                        </a:rPr>
                        <a:t>A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不可中断指令标准扩展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43132622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F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单精确度浮点运算标准扩展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43443884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D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双倍精确度浮点运算标准扩展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15296647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G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所有以上的扩展指令集以及基本指令集的总和的简称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25847358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Q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四倍精确度浮点运算标准扩展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4627183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L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>
                          <a:effectLst/>
                        </a:rPr>
                        <a:t>十进制浮点运算标准扩展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73681792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C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压缩指令标准扩展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94377428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B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位操作标准扩展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25150287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J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>
                          <a:effectLst/>
                        </a:rPr>
                        <a:t>动态指令翻译标准扩展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00337355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T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顺序存储器访问标准扩展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35092323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P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单指令多数据流运算标准扩充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72433807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V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向量运算标准扩充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18695661"/>
                  </a:ext>
                </a:extLst>
              </a:tr>
              <a:tr h="3367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050" kern="0">
                          <a:effectLst/>
                        </a:rPr>
                        <a:t>N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050" kern="0" dirty="0">
                          <a:effectLst/>
                        </a:rPr>
                        <a:t>用户级别中断标准扩充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61460290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BCC7AF0C-342B-44EF-A964-3E85F743F6F4}"/>
              </a:ext>
            </a:extLst>
          </p:cNvPr>
          <p:cNvSpPr txBox="1"/>
          <p:nvPr/>
        </p:nvSpPr>
        <p:spPr>
          <a:xfrm>
            <a:off x="7876887" y="1102277"/>
            <a:ext cx="2587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常用扩展指令集</a:t>
            </a:r>
          </a:p>
        </p:txBody>
      </p:sp>
    </p:spTree>
    <p:extLst>
      <p:ext uri="{BB962C8B-B14F-4D97-AF65-F5344CB8AC3E}">
        <p14:creationId xmlns:p14="http://schemas.microsoft.com/office/powerpoint/2010/main" val="3412487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951DE1-ABD9-4A6C-9522-13E3A0BE9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466" y="217542"/>
            <a:ext cx="10126965" cy="1325563"/>
          </a:xfrm>
        </p:spPr>
        <p:txBody>
          <a:bodyPr>
            <a:normAutofit fontScale="90000"/>
          </a:bodyPr>
          <a:lstStyle/>
          <a:p>
            <a:r>
              <a:rPr lang="en-US" altLang="zh-CN" b="1" i="0" dirty="0">
                <a:solidFill>
                  <a:srgbClr val="40485B"/>
                </a:solidFill>
                <a:effectLst/>
                <a:latin typeface="-apple-system"/>
              </a:rPr>
              <a:t/>
            </a:r>
            <a:br>
              <a:rPr lang="en-US" altLang="zh-CN" b="1" i="0" dirty="0">
                <a:solidFill>
                  <a:srgbClr val="40485B"/>
                </a:solidFill>
                <a:effectLst/>
                <a:latin typeface="-apple-system"/>
              </a:rPr>
            </a:br>
            <a:r>
              <a:rPr lang="en-US" altLang="zh-CN" sz="4900" b="1" i="0" dirty="0">
                <a:solidFill>
                  <a:srgbClr val="40485B"/>
                </a:solidFill>
                <a:effectLst/>
              </a:rPr>
              <a:t>RV</a:t>
            </a:r>
            <a:r>
              <a:rPr lang="en-US" altLang="zh-CN" sz="4900" b="1" dirty="0">
                <a:solidFill>
                  <a:srgbClr val="40485B"/>
                </a:solidFill>
              </a:rPr>
              <a:t>64G</a:t>
            </a:r>
            <a:r>
              <a:rPr lang="zh-CN" altLang="en-US" sz="4900" b="1" dirty="0">
                <a:solidFill>
                  <a:srgbClr val="40485B"/>
                </a:solidFill>
              </a:rPr>
              <a:t>机器的</a:t>
            </a:r>
            <a:r>
              <a:rPr lang="zh-CN" altLang="en-US" sz="4900" b="1" i="0" dirty="0">
                <a:solidFill>
                  <a:srgbClr val="40485B"/>
                </a:solidFill>
                <a:effectLst/>
              </a:rPr>
              <a:t>汇编语言</a:t>
            </a:r>
            <a:r>
              <a:rPr lang="zh-CN" altLang="en-US" b="1" i="0" dirty="0">
                <a:solidFill>
                  <a:srgbClr val="40485B"/>
                </a:solidFill>
                <a:effectLst/>
                <a:latin typeface="-apple-system"/>
              </a:rPr>
              <a:t/>
            </a:r>
            <a:br>
              <a:rPr lang="zh-CN" altLang="en-US" b="1" i="0" dirty="0">
                <a:solidFill>
                  <a:srgbClr val="40485B"/>
                </a:solidFill>
                <a:effectLst/>
                <a:latin typeface="-apple-system"/>
              </a:rPr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9F72C0-C338-49CA-ADEE-C8D9DBAF8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467" y="1632022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3200" dirty="0">
                <a:solidFill>
                  <a:srgbClr val="40485B"/>
                </a:solidFill>
                <a:latin typeface="-apple-system"/>
              </a:rPr>
              <a:t>寄存器：</a:t>
            </a:r>
            <a:endParaRPr lang="en-US" altLang="zh-CN" sz="3200" dirty="0">
              <a:solidFill>
                <a:srgbClr val="40485B"/>
              </a:solidFill>
              <a:latin typeface="-apple-system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40485B"/>
                </a:solidFill>
                <a:latin typeface="-apple-system"/>
              </a:rPr>
              <a:t>通用寄存器</a:t>
            </a:r>
            <a:endParaRPr lang="en-US" altLang="zh-CN" dirty="0">
              <a:solidFill>
                <a:srgbClr val="40485B"/>
              </a:solidFill>
              <a:latin typeface="-apple-system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40485B"/>
                </a:solidFill>
                <a:latin typeface="-apple-system"/>
              </a:rPr>
              <a:t>见右表</a:t>
            </a:r>
            <a:endParaRPr lang="en-US" altLang="zh-CN" dirty="0">
              <a:solidFill>
                <a:srgbClr val="40485B"/>
              </a:solidFill>
              <a:latin typeface="-apple-system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40485B"/>
                </a:solidFill>
                <a:latin typeface="-apple-system"/>
              </a:rPr>
              <a:t>其他寄存器：</a:t>
            </a:r>
            <a:endParaRPr lang="en-US" altLang="zh-CN" dirty="0">
              <a:solidFill>
                <a:srgbClr val="40485B"/>
              </a:solidFill>
              <a:latin typeface="-apple-system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40485B"/>
                </a:solidFill>
                <a:latin typeface="-apple-system"/>
              </a:rPr>
              <a:t>如</a:t>
            </a:r>
            <a:r>
              <a:rPr lang="en-US" altLang="zh-CN" dirty="0">
                <a:solidFill>
                  <a:srgbClr val="40485B"/>
                </a:solidFill>
                <a:latin typeface="-apple-system"/>
              </a:rPr>
              <a:t>pc</a:t>
            </a:r>
            <a:r>
              <a:rPr lang="zh-CN" altLang="en-US" dirty="0">
                <a:solidFill>
                  <a:srgbClr val="40485B"/>
                </a:solidFill>
                <a:latin typeface="-apple-system"/>
              </a:rPr>
              <a:t>、状态寄存器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EE5D5CC-3465-421F-A9B4-E17462102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042874"/>
              </p:ext>
            </p:extLst>
          </p:nvPr>
        </p:nvGraphicFramePr>
        <p:xfrm>
          <a:off x="4304144" y="1218735"/>
          <a:ext cx="7887855" cy="5639265"/>
        </p:xfrm>
        <a:graphic>
          <a:graphicData uri="http://schemas.openxmlformats.org/drawingml/2006/table">
            <a:tbl>
              <a:tblPr/>
              <a:tblGrid>
                <a:gridCol w="677984">
                  <a:extLst>
                    <a:ext uri="{9D8B030D-6E8A-4147-A177-3AD203B41FA5}">
                      <a16:colId xmlns:a16="http://schemas.microsoft.com/office/drawing/2014/main" val="82144179"/>
                    </a:ext>
                  </a:extLst>
                </a:gridCol>
                <a:gridCol w="1216094">
                  <a:extLst>
                    <a:ext uri="{9D8B030D-6E8A-4147-A177-3AD203B41FA5}">
                      <a16:colId xmlns:a16="http://schemas.microsoft.com/office/drawing/2014/main" val="1576799796"/>
                    </a:ext>
                  </a:extLst>
                </a:gridCol>
                <a:gridCol w="2603851">
                  <a:extLst>
                    <a:ext uri="{9D8B030D-6E8A-4147-A177-3AD203B41FA5}">
                      <a16:colId xmlns:a16="http://schemas.microsoft.com/office/drawing/2014/main" val="1749262582"/>
                    </a:ext>
                  </a:extLst>
                </a:gridCol>
                <a:gridCol w="3389926">
                  <a:extLst>
                    <a:ext uri="{9D8B030D-6E8A-4147-A177-3AD203B41FA5}">
                      <a16:colId xmlns:a16="http://schemas.microsoft.com/office/drawing/2014/main" val="3591545186"/>
                    </a:ext>
                  </a:extLst>
                </a:gridCol>
              </a:tblGrid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寄存器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编程接口名称 （</a:t>
                      </a:r>
                      <a:r>
                        <a:rPr lang="en-US" altLang="zh-CN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ABI</a:t>
                      </a:r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）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描述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使用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04104418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zero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Hard-wired zero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硬件零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8101153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Return address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常用于保存（函数的）返回地址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9821554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sp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Stack pointer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栈顶指针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8510203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gp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Global pointer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—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4147458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tp</a:t>
                      </a:r>
                      <a:endParaRPr lang="en-US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Thread pointer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—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2355316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x5-7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t0-2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Temporary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临时寄存器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5837535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s0/fp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Saved Register/ Frame pointer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（函数调用时）保存的寄存器和栈顶指针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4672456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Saved register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（函数调用时）保存的寄存器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9190897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x10-11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a0-1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Function argument/ return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（函数调用时）的参数</a:t>
                      </a:r>
                      <a:r>
                        <a:rPr lang="en-US" altLang="zh-CN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/</a:t>
                      </a:r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函数的返回值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7977540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x12-17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a2-7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Function argument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（函数调用时）的参数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0035746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x18-27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s2-11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Saved register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（函数调用时）保存的寄存器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749488"/>
                  </a:ext>
                </a:extLst>
              </a:tr>
              <a:tr h="4147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x28-31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t3-6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baseline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Temporary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临时寄存器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7533855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C4AC362E-4BD9-470C-8F39-2E68B6C4C1C2}"/>
              </a:ext>
            </a:extLst>
          </p:cNvPr>
          <p:cNvSpPr txBox="1"/>
          <p:nvPr/>
        </p:nvSpPr>
        <p:spPr>
          <a:xfrm>
            <a:off x="6705866" y="812037"/>
            <a:ext cx="2587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</a:rPr>
              <a:t>32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</a:rPr>
              <a:t>个通用寄存器</a:t>
            </a:r>
          </a:p>
        </p:txBody>
      </p:sp>
    </p:spTree>
    <p:extLst>
      <p:ext uri="{BB962C8B-B14F-4D97-AF65-F5344CB8AC3E}">
        <p14:creationId xmlns:p14="http://schemas.microsoft.com/office/powerpoint/2010/main" val="2817185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F3DA43-7290-4F40-83DD-3E44E709B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45052"/>
            <a:ext cx="9869055" cy="1325563"/>
          </a:xfrm>
        </p:spPr>
        <p:txBody>
          <a:bodyPr>
            <a:normAutofit/>
          </a:bodyPr>
          <a:lstStyle/>
          <a:p>
            <a:r>
              <a:rPr lang="zh-CN" altLang="en-US" sz="4000" b="1" i="0" dirty="0">
                <a:solidFill>
                  <a:srgbClr val="40485B"/>
                </a:solidFill>
                <a:effectLst/>
                <a:latin typeface="-apple-system"/>
              </a:rPr>
              <a:t>指令格式</a:t>
            </a:r>
            <a:endParaRPr lang="zh-CN" altLang="en-US" sz="4000" b="1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81E02B9-7B03-4332-8052-BC1767BCF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7697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3200" b="0" i="0" dirty="0">
                <a:solidFill>
                  <a:srgbClr val="40485B"/>
                </a:solidFill>
                <a:effectLst/>
              </a:rPr>
              <a:t>RV64I</a:t>
            </a:r>
            <a:r>
              <a:rPr lang="zh-CN" altLang="en-US" sz="3200" b="0" i="0" dirty="0">
                <a:solidFill>
                  <a:srgbClr val="40485B"/>
                </a:solidFill>
                <a:effectLst/>
              </a:rPr>
              <a:t>的指令分类：</a:t>
            </a:r>
            <a:endParaRPr lang="en-US" altLang="zh-CN" sz="3200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整数指令：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add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、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sub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、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and</a:t>
            </a:r>
            <a:r>
              <a:rPr lang="zh-CN" altLang="en-US" dirty="0">
                <a:solidFill>
                  <a:srgbClr val="40485B"/>
                </a:solidFill>
              </a:rPr>
              <a:t>、</a:t>
            </a:r>
            <a:r>
              <a:rPr lang="en-US" altLang="zh-CN" dirty="0">
                <a:solidFill>
                  <a:srgbClr val="40485B"/>
                </a:solidFill>
              </a:rPr>
              <a:t>or</a:t>
            </a:r>
            <a:r>
              <a:rPr lang="zh-CN" altLang="en-US" dirty="0">
                <a:solidFill>
                  <a:srgbClr val="40485B"/>
                </a:solidFill>
              </a:rPr>
              <a:t>、</a:t>
            </a:r>
            <a:r>
              <a:rPr lang="en-US" altLang="zh-CN" dirty="0" err="1">
                <a:solidFill>
                  <a:srgbClr val="40485B"/>
                </a:solidFill>
              </a:rPr>
              <a:t>sll</a:t>
            </a:r>
            <a:r>
              <a:rPr lang="zh-CN" altLang="en-US" dirty="0">
                <a:solidFill>
                  <a:srgbClr val="40485B"/>
                </a:solidFill>
              </a:rPr>
              <a:t>、</a:t>
            </a:r>
            <a:r>
              <a:rPr lang="en-US" altLang="zh-CN" dirty="0" err="1">
                <a:solidFill>
                  <a:srgbClr val="40485B"/>
                </a:solidFill>
              </a:rPr>
              <a:t>slr</a:t>
            </a:r>
            <a:r>
              <a:rPr lang="zh-CN" altLang="en-US" dirty="0">
                <a:solidFill>
                  <a:srgbClr val="40485B"/>
                </a:solidFill>
              </a:rPr>
              <a:t>、</a:t>
            </a:r>
            <a:r>
              <a:rPr lang="en-US" altLang="zh-CN" dirty="0" err="1">
                <a:solidFill>
                  <a:srgbClr val="40485B"/>
                </a:solidFill>
              </a:rPr>
              <a:t>lui</a:t>
            </a:r>
            <a:r>
              <a:rPr lang="zh-CN" altLang="en-US" dirty="0">
                <a:solidFill>
                  <a:srgbClr val="40485B"/>
                </a:solidFill>
              </a:rPr>
              <a:t>等。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访存指令：</a:t>
            </a:r>
            <a:r>
              <a:rPr lang="en-US" altLang="zh-CN" dirty="0" err="1">
                <a:solidFill>
                  <a:srgbClr val="40485B"/>
                </a:solidFill>
              </a:rPr>
              <a:t>lb</a:t>
            </a:r>
            <a:r>
              <a:rPr lang="zh-CN" altLang="en-US" dirty="0">
                <a:solidFill>
                  <a:srgbClr val="40485B"/>
                </a:solidFill>
              </a:rPr>
              <a:t>、</a:t>
            </a:r>
            <a:r>
              <a:rPr lang="en-US" altLang="zh-CN" dirty="0" err="1">
                <a:solidFill>
                  <a:srgbClr val="40485B"/>
                </a:solidFill>
              </a:rPr>
              <a:t>lh</a:t>
            </a:r>
            <a:r>
              <a:rPr lang="zh-CN" altLang="en-US" dirty="0">
                <a:solidFill>
                  <a:srgbClr val="40485B"/>
                </a:solidFill>
              </a:rPr>
              <a:t>、</a:t>
            </a:r>
            <a:r>
              <a:rPr lang="en-US" altLang="zh-CN" dirty="0" err="1">
                <a:solidFill>
                  <a:srgbClr val="40485B"/>
                </a:solidFill>
              </a:rPr>
              <a:t>lw</a:t>
            </a:r>
            <a:r>
              <a:rPr lang="zh-CN" altLang="en-US" dirty="0">
                <a:solidFill>
                  <a:srgbClr val="40485B"/>
                </a:solidFill>
              </a:rPr>
              <a:t>、</a:t>
            </a:r>
            <a:r>
              <a:rPr lang="en-US" altLang="zh-CN" dirty="0" err="1">
                <a:solidFill>
                  <a:srgbClr val="40485B"/>
                </a:solidFill>
              </a:rPr>
              <a:t>ld</a:t>
            </a:r>
            <a:r>
              <a:rPr lang="zh-CN" altLang="en-US" dirty="0">
                <a:solidFill>
                  <a:srgbClr val="40485B"/>
                </a:solidFill>
              </a:rPr>
              <a:t>、</a:t>
            </a:r>
            <a:r>
              <a:rPr lang="en-US" altLang="zh-CN" dirty="0">
                <a:solidFill>
                  <a:srgbClr val="40485B"/>
                </a:solidFill>
              </a:rPr>
              <a:t>sb</a:t>
            </a:r>
            <a:r>
              <a:rPr lang="zh-CN" altLang="en-US" dirty="0">
                <a:solidFill>
                  <a:srgbClr val="40485B"/>
                </a:solidFill>
              </a:rPr>
              <a:t>、</a:t>
            </a:r>
            <a:r>
              <a:rPr lang="en-US" altLang="zh-CN" dirty="0" err="1">
                <a:solidFill>
                  <a:srgbClr val="40485B"/>
                </a:solidFill>
              </a:rPr>
              <a:t>sh</a:t>
            </a:r>
            <a:r>
              <a:rPr lang="zh-CN" altLang="en-US" dirty="0">
                <a:solidFill>
                  <a:srgbClr val="40485B"/>
                </a:solidFill>
              </a:rPr>
              <a:t>等。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控制转移指令：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be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、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bne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、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bge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、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jalr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等。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40485B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指令格式（以加法指令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add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为例）</a:t>
            </a:r>
            <a:r>
              <a:rPr lang="zh-CN" altLang="en-US" dirty="0">
                <a:solidFill>
                  <a:srgbClr val="40485B"/>
                </a:solidFill>
              </a:rPr>
              <a:t>：</a:t>
            </a:r>
            <a:r>
              <a:rPr lang="en-US" altLang="zh-CN" dirty="0">
                <a:solidFill>
                  <a:srgbClr val="40485B"/>
                </a:solidFill>
              </a:rPr>
              <a:t>add </a:t>
            </a:r>
            <a:r>
              <a:rPr lang="en-US" altLang="zh-CN" dirty="0" err="1">
                <a:solidFill>
                  <a:srgbClr val="40485B"/>
                </a:solidFill>
              </a:rPr>
              <a:t>rd</a:t>
            </a:r>
            <a:r>
              <a:rPr lang="en-US" altLang="zh-CN" dirty="0">
                <a:solidFill>
                  <a:srgbClr val="40485B"/>
                </a:solidFill>
              </a:rPr>
              <a:t>, rs1, rs2</a:t>
            </a:r>
          </a:p>
          <a:p>
            <a:endParaRPr lang="en-US" altLang="zh-CN" dirty="0">
              <a:solidFill>
                <a:srgbClr val="40485B"/>
              </a:solidFill>
            </a:endParaRPr>
          </a:p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017642C-80A3-4B63-8D2A-CD483EBCD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556152"/>
            <a:ext cx="10266667" cy="73333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AC6D2C9-7AA5-4BE3-A983-BFBDDC96DC63}"/>
              </a:ext>
            </a:extLst>
          </p:cNvPr>
          <p:cNvSpPr txBox="1"/>
          <p:nvPr/>
        </p:nvSpPr>
        <p:spPr>
          <a:xfrm>
            <a:off x="4802331" y="6248341"/>
            <a:ext cx="2587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加法指令编码</a:t>
            </a:r>
          </a:p>
        </p:txBody>
      </p:sp>
    </p:spTree>
    <p:extLst>
      <p:ext uri="{BB962C8B-B14F-4D97-AF65-F5344CB8AC3E}">
        <p14:creationId xmlns:p14="http://schemas.microsoft.com/office/powerpoint/2010/main" val="390529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40485B"/>
                </a:solidFill>
                <a:latin typeface="-apple-system"/>
              </a:rPr>
              <a:t>指令命名规则</a:t>
            </a:r>
            <a:endParaRPr lang="zh-CN" altLang="en-US" dirty="0"/>
          </a:p>
        </p:txBody>
      </p:sp>
      <p:pic>
        <p:nvPicPr>
          <p:cNvPr id="4" name="Picture 2" descr="fig1_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49978"/>
            <a:ext cx="7270759" cy="4729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8340436" y="1339273"/>
            <a:ext cx="319578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PKE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中用到的）常见指令：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lw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sw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ld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sd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addi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mul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</a:rPr>
              <a:t>jr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call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ret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等。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用户态指令级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特权指令级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0944001"/>
              </p:ext>
            </p:extLst>
          </p:nvPr>
        </p:nvGraphicFramePr>
        <p:xfrm>
          <a:off x="10037685" y="4211591"/>
          <a:ext cx="914400" cy="78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3" name="Acrobat Document" showAsIcon="1" r:id="rId4" imgW="914400" imgH="783720" progId="AcroExch.Document.7">
                  <p:embed/>
                </p:oleObj>
              </mc:Choice>
              <mc:Fallback>
                <p:oleObj name="Acrobat Document" showAsIcon="1" r:id="rId4" imgW="914400" imgH="78372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037685" y="4211591"/>
                        <a:ext cx="914400" cy="78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8323390"/>
              </p:ext>
            </p:extLst>
          </p:nvPr>
        </p:nvGraphicFramePr>
        <p:xfrm>
          <a:off x="10219678" y="2848869"/>
          <a:ext cx="914400" cy="78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4" name="Acrobat Document" showAsIcon="1" r:id="rId6" imgW="914400" imgH="783720" progId="AcroExch.Document.7">
                  <p:embed/>
                </p:oleObj>
              </mc:Choice>
              <mc:Fallback>
                <p:oleObj name="Acrobat Document" showAsIcon="1" r:id="rId6" imgW="914400" imgH="78372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219678" y="2848869"/>
                        <a:ext cx="914400" cy="78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1709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5C88A2-9F66-4F36-AE04-33C772C4F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164" y="217343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000" b="1" i="0" dirty="0">
                <a:solidFill>
                  <a:srgbClr val="40485B"/>
                </a:solidFill>
                <a:effectLst/>
                <a:latin typeface="-apple-system"/>
              </a:rPr>
              <a:t>访存和寻址模式</a:t>
            </a:r>
            <a:endParaRPr lang="zh-CN" altLang="en-US" sz="40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8FB190-6FA8-41FC-83AE-5860454F3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946" y="1630219"/>
            <a:ext cx="10515600" cy="5227781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在内存访问上，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RISC-V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提供的接口（相比于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8086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汇编）极其简单：</a:t>
            </a:r>
            <a:endParaRPr lang="en-US" altLang="zh-CN" b="0" i="0" dirty="0">
              <a:solidFill>
                <a:srgbClr val="40485B"/>
              </a:solidFill>
              <a:effectLst/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读内存（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load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）：例如 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ld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 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rd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, offset(rs1)</a:t>
            </a:r>
            <a:r>
              <a:rPr lang="zh-CN" altLang="en-US" dirty="0">
                <a:solidFill>
                  <a:srgbClr val="40485B"/>
                </a:solidFill>
              </a:rPr>
              <a:t> </a:t>
            </a:r>
            <a:endParaRPr lang="en-US" altLang="zh-CN" dirty="0">
              <a:solidFill>
                <a:srgbClr val="40485B"/>
              </a:solidFill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0" i="0" dirty="0">
                <a:solidFill>
                  <a:srgbClr val="40485B"/>
                </a:solidFill>
                <a:effectLst/>
              </a:rPr>
              <a:t>写内存（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store</a:t>
            </a:r>
            <a:r>
              <a:rPr lang="zh-CN" altLang="en-US" b="0" i="0" dirty="0">
                <a:solidFill>
                  <a:srgbClr val="40485B"/>
                </a:solidFill>
                <a:effectLst/>
              </a:rPr>
              <a:t>）：例如 </a:t>
            </a:r>
            <a:r>
              <a:rPr lang="en-US" altLang="zh-CN" b="0" i="0" dirty="0" err="1">
                <a:solidFill>
                  <a:srgbClr val="40485B"/>
                </a:solidFill>
                <a:effectLst/>
              </a:rPr>
              <a:t>sw</a:t>
            </a:r>
            <a:r>
              <a:rPr lang="en-US" altLang="zh-CN" b="0" i="0" dirty="0">
                <a:solidFill>
                  <a:srgbClr val="40485B"/>
                </a:solidFill>
                <a:effectLst/>
              </a:rPr>
              <a:t> rs2, offset(rs1)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altLang="zh-CN" sz="2400" b="0" i="0" dirty="0">
              <a:solidFill>
                <a:srgbClr val="40485B"/>
              </a:solidFill>
              <a:effectLst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注：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RISC-V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采用小端字节序。如将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0x1234ABCD</a:t>
            </a:r>
            <a:r>
              <a:rPr lang="zh-CN" altLang="en-US" sz="2400" b="0" i="0" dirty="0">
                <a:solidFill>
                  <a:srgbClr val="40485B"/>
                </a:solidFill>
                <a:effectLst/>
              </a:rPr>
              <a:t>写入</a:t>
            </a:r>
            <a:r>
              <a:rPr lang="en-US" altLang="zh-CN" sz="2400" b="0" i="0" dirty="0">
                <a:solidFill>
                  <a:srgbClr val="40485B"/>
                </a:solidFill>
                <a:effectLst/>
              </a:rPr>
              <a:t>0x</a:t>
            </a:r>
            <a:r>
              <a:rPr lang="en-US" altLang="zh-CN" sz="2400" dirty="0">
                <a:solidFill>
                  <a:srgbClr val="40485B"/>
                </a:solidFill>
              </a:rPr>
              <a:t>800</a:t>
            </a:r>
            <a:r>
              <a:rPr lang="zh-CN" altLang="en-US" sz="2400" dirty="0">
                <a:solidFill>
                  <a:srgbClr val="40485B"/>
                </a:solidFill>
              </a:rPr>
              <a:t>地址后，各个地址的数据如下：</a:t>
            </a:r>
            <a:endParaRPr lang="en-US" altLang="zh-CN" sz="2400" dirty="0">
              <a:solidFill>
                <a:srgbClr val="40485B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2000" dirty="0">
                <a:solidFill>
                  <a:srgbClr val="40485B"/>
                </a:solidFill>
              </a:rPr>
              <a:t>[0x0000 0800] = 0xCD</a:t>
            </a:r>
            <a:r>
              <a:rPr lang="zh-CN" altLang="en-US" sz="2000" dirty="0">
                <a:solidFill>
                  <a:srgbClr val="40485B"/>
                </a:solidFill>
              </a:rPr>
              <a:t>；</a:t>
            </a:r>
            <a:r>
              <a:rPr lang="en-US" altLang="zh-CN" sz="2000" dirty="0">
                <a:solidFill>
                  <a:srgbClr val="40485B"/>
                </a:solidFill>
              </a:rPr>
              <a:t>[0x0000 0801] = 0xAB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2000" dirty="0">
                <a:solidFill>
                  <a:srgbClr val="40485B"/>
                </a:solidFill>
              </a:rPr>
              <a:t>[0x0000 0802] = 0x34 </a:t>
            </a:r>
            <a:r>
              <a:rPr lang="zh-CN" altLang="en-US" sz="2000" dirty="0">
                <a:solidFill>
                  <a:srgbClr val="40485B"/>
                </a:solidFill>
              </a:rPr>
              <a:t>；</a:t>
            </a:r>
            <a:r>
              <a:rPr lang="en-US" altLang="zh-CN" sz="2000" dirty="0">
                <a:solidFill>
                  <a:srgbClr val="40485B"/>
                </a:solidFill>
              </a:rPr>
              <a:t>[0x0000 0803] = 0x12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zh-CN" sz="3000" dirty="0">
              <a:solidFill>
                <a:srgbClr val="40485B"/>
              </a:solidFill>
              <a:latin typeface="-apple-system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 sz="3000" dirty="0">
              <a:solidFill>
                <a:srgbClr val="40485B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816799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我的1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1240</TotalTime>
  <Words>2286</Words>
  <Application>Microsoft Office PowerPoint</Application>
  <PresentationFormat>宽屏</PresentationFormat>
  <Paragraphs>368</Paragraphs>
  <Slides>32</Slides>
  <Notes>7</Notes>
  <HiddenSlides>0</HiddenSlides>
  <MMClips>1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-apple-system</vt:lpstr>
      <vt:lpstr>等线</vt:lpstr>
      <vt:lpstr>宋体</vt:lpstr>
      <vt:lpstr>Arial</vt:lpstr>
      <vt:lpstr>Times New Roman</vt:lpstr>
      <vt:lpstr>Wingdings</vt:lpstr>
      <vt:lpstr>Office Theme</vt:lpstr>
      <vt:lpstr>Acrobat Document</vt:lpstr>
      <vt:lpstr>基于RISC-V代理内核的操作系统课程实验与课程设计</vt:lpstr>
      <vt:lpstr>目录</vt:lpstr>
      <vt:lpstr>RISC-V简介</vt:lpstr>
      <vt:lpstr>RISC-V指令集</vt:lpstr>
      <vt:lpstr>RISC-V指令集的分类</vt:lpstr>
      <vt:lpstr> RV64G机器的汇编语言 </vt:lpstr>
      <vt:lpstr>指令格式</vt:lpstr>
      <vt:lpstr>指令命名规则</vt:lpstr>
      <vt:lpstr>访存和寻址模式</vt:lpstr>
      <vt:lpstr>C语言内嵌汇编</vt:lpstr>
      <vt:lpstr>机器的特权状态</vt:lpstr>
      <vt:lpstr>Machine模式下的CSR</vt:lpstr>
      <vt:lpstr>Machine模式下的mstatus</vt:lpstr>
      <vt:lpstr>Supervisor模式下的CSR</vt:lpstr>
      <vt:lpstr>Supervisor模式下的sstatus</vt:lpstr>
      <vt:lpstr>CSR寄存器的读写指令</vt:lpstr>
      <vt:lpstr> 中断和中断处理 </vt:lpstr>
      <vt:lpstr>中断向量表</vt:lpstr>
      <vt:lpstr>中断处理过程</vt:lpstr>
      <vt:lpstr>RISC-V的中断代理机制</vt:lpstr>
      <vt:lpstr>页式虚存管理</vt:lpstr>
      <vt:lpstr>Sv39中的物理地址与逻辑地址</vt:lpstr>
      <vt:lpstr> Sv39中虚拟地址到物理地址的转换过程</vt:lpstr>
      <vt:lpstr>satp</vt:lpstr>
      <vt:lpstr>目录</vt:lpstr>
      <vt:lpstr> 代理内核 </vt:lpstr>
      <vt:lpstr> 代理内核 </vt:lpstr>
      <vt:lpstr>PowerPoint 演示文稿</vt:lpstr>
      <vt:lpstr>目录</vt:lpstr>
      <vt:lpstr>相关工具软件</vt:lpstr>
      <vt:lpstr>相关工具软件</vt:lpstr>
      <vt:lpstr>对相关工具软件的要求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第一章．RISC-V体系结构 </dc:title>
  <dc:creator>huo zhenfei</dc:creator>
  <cp:lastModifiedBy>Windows 用户</cp:lastModifiedBy>
  <cp:revision>126</cp:revision>
  <dcterms:created xsi:type="dcterms:W3CDTF">2022-05-13T07:20:59Z</dcterms:created>
  <dcterms:modified xsi:type="dcterms:W3CDTF">2022-05-28T12:47:41Z</dcterms:modified>
</cp:coreProperties>
</file>

<file path=docProps/thumbnail.jpeg>
</file>